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8" r:id="rId2"/>
    <p:sldId id="268" r:id="rId3"/>
    <p:sldId id="273" r:id="rId4"/>
    <p:sldId id="261" r:id="rId5"/>
    <p:sldId id="304" r:id="rId6"/>
    <p:sldId id="275" r:id="rId7"/>
    <p:sldId id="276" r:id="rId8"/>
    <p:sldId id="262" r:id="rId9"/>
    <p:sldId id="306" r:id="rId10"/>
    <p:sldId id="307" r:id="rId11"/>
    <p:sldId id="264" r:id="rId12"/>
    <p:sldId id="271" r:id="rId13"/>
    <p:sldId id="263" r:id="rId14"/>
    <p:sldId id="290" r:id="rId15"/>
    <p:sldId id="305" r:id="rId16"/>
    <p:sldId id="279" r:id="rId17"/>
    <p:sldId id="280" r:id="rId18"/>
    <p:sldId id="293" r:id="rId19"/>
    <p:sldId id="281" r:id="rId20"/>
    <p:sldId id="286" r:id="rId21"/>
    <p:sldId id="282" r:id="rId22"/>
    <p:sldId id="294" r:id="rId23"/>
    <p:sldId id="297" r:id="rId24"/>
    <p:sldId id="295" r:id="rId25"/>
    <p:sldId id="299" r:id="rId26"/>
    <p:sldId id="284" r:id="rId27"/>
    <p:sldId id="285" r:id="rId28"/>
    <p:sldId id="283" r:id="rId29"/>
    <p:sldId id="287" r:id="rId30"/>
    <p:sldId id="288" r:id="rId31"/>
    <p:sldId id="298" r:id="rId32"/>
  </p:sldIdLst>
  <p:sldSz cx="12192000" cy="6858000"/>
  <p:notesSz cx="7315200" cy="9601200"/>
  <p:defaultTextStyle>
    <a:defPPr>
      <a:defRPr lang="th-TH"/>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0559" autoAdjust="0"/>
  </p:normalViewPr>
  <p:slideViewPr>
    <p:cSldViewPr>
      <p:cViewPr varScale="1">
        <p:scale>
          <a:sx n="61" d="100"/>
          <a:sy n="61" d="100"/>
        </p:scale>
        <p:origin x="828"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th-TH"/>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th-TH"/>
          </a:p>
        </p:txBody>
      </p:sp>
      <p:sp>
        <p:nvSpPr>
          <p:cNvPr id="614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th-TH" noProof="0"/>
              <a:t>Click to edit Master text styles</a:t>
            </a:r>
          </a:p>
          <a:p>
            <a:pPr lvl="1"/>
            <a:r>
              <a:rPr lang="th-TH" noProof="0"/>
              <a:t>Second level</a:t>
            </a:r>
          </a:p>
          <a:p>
            <a:pPr lvl="2"/>
            <a:r>
              <a:rPr lang="th-TH" noProof="0"/>
              <a:t>Third level</a:t>
            </a:r>
          </a:p>
          <a:p>
            <a:pPr lvl="3"/>
            <a:r>
              <a:rPr lang="th-TH" noProof="0"/>
              <a:t>Fourth level</a:t>
            </a:r>
          </a:p>
          <a:p>
            <a:pPr lvl="4"/>
            <a:r>
              <a:rPr lang="th-TH" noProof="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th-TH"/>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40F4BC0D-FF4A-4BE2-8B99-C650A2091A7C}" type="slidenum">
              <a:rPr lang="en-US" altLang="en-US"/>
              <a:pPr>
                <a:defRPr/>
              </a:pPr>
              <a:t>‹#›</a:t>
            </a:fld>
            <a:endParaRPr lang="th-TH" altLang="en-US"/>
          </a:p>
        </p:txBody>
      </p:sp>
    </p:spTree>
    <p:extLst>
      <p:ext uri="{BB962C8B-B14F-4D97-AF65-F5344CB8AC3E}">
        <p14:creationId xmlns:p14="http://schemas.microsoft.com/office/powerpoint/2010/main" val="3839720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Tahoma" pitchFamily="34" charset="0"/>
      </a:defRPr>
    </a:lvl1pPr>
    <a:lvl2pPr marL="457200" algn="l" rtl="0" eaLnBrk="0" fontAlgn="base" hangingPunct="0">
      <a:spcBef>
        <a:spcPct val="30000"/>
      </a:spcBef>
      <a:spcAft>
        <a:spcPct val="0"/>
      </a:spcAft>
      <a:defRPr kern="1200">
        <a:solidFill>
          <a:schemeClr val="tx1"/>
        </a:solidFill>
        <a:latin typeface="Arial" charset="0"/>
        <a:ea typeface="+mn-ea"/>
        <a:cs typeface="Tahoma" pitchFamily="34" charset="0"/>
      </a:defRPr>
    </a:lvl2pPr>
    <a:lvl3pPr marL="914400" algn="l" rtl="0" eaLnBrk="0" fontAlgn="base" hangingPunct="0">
      <a:spcBef>
        <a:spcPct val="30000"/>
      </a:spcBef>
      <a:spcAft>
        <a:spcPct val="0"/>
      </a:spcAft>
      <a:defRPr kern="1200">
        <a:solidFill>
          <a:schemeClr val="tx1"/>
        </a:solidFill>
        <a:latin typeface="Arial" charset="0"/>
        <a:ea typeface="+mn-ea"/>
        <a:cs typeface="Tahoma" pitchFamily="34" charset="0"/>
      </a:defRPr>
    </a:lvl3pPr>
    <a:lvl4pPr marL="1371600" algn="l" rtl="0" eaLnBrk="0" fontAlgn="base" hangingPunct="0">
      <a:spcBef>
        <a:spcPct val="30000"/>
      </a:spcBef>
      <a:spcAft>
        <a:spcPct val="0"/>
      </a:spcAft>
      <a:defRPr kern="1200">
        <a:solidFill>
          <a:schemeClr val="tx1"/>
        </a:solidFill>
        <a:latin typeface="Arial" charset="0"/>
        <a:ea typeface="+mn-ea"/>
        <a:cs typeface="Tahoma" pitchFamily="34" charset="0"/>
      </a:defRPr>
    </a:lvl4pPr>
    <a:lvl5pPr marL="1828800" algn="l" rtl="0" eaLnBrk="0" fontAlgn="base" hangingPunct="0">
      <a:spcBef>
        <a:spcPct val="30000"/>
      </a:spcBef>
      <a:spcAft>
        <a:spcPct val="0"/>
      </a:spcAft>
      <a:defRPr kern="1200">
        <a:solidFill>
          <a:schemeClr val="tx1"/>
        </a:solidFill>
        <a:latin typeface="Arial" charset="0"/>
        <a:ea typeface="+mn-ea"/>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ipedia.org/wiki/Milligram" TargetMode="External"/><Relationship Id="rId3" Type="http://schemas.openxmlformats.org/officeDocument/2006/relationships/hyperlink" Target="https://en.wikipedia.org/wiki/Thallium" TargetMode="External"/><Relationship Id="rId7" Type="http://schemas.openxmlformats.org/officeDocument/2006/relationships/hyperlink" Target="https://en.wikipedia.org/wiki/Wikipedia:Citation_needed"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Solubility" TargetMode="External"/><Relationship Id="rId5" Type="http://schemas.openxmlformats.org/officeDocument/2006/relationships/hyperlink" Target="https://en.wikipedia.org/wiki/Thallium_poisoning#cite_note-WebEl-2" TargetMode="External"/><Relationship Id="rId10" Type="http://schemas.openxmlformats.org/officeDocument/2006/relationships/hyperlink" Target="https://en.wikipedia.org/wiki/Ant" TargetMode="External"/><Relationship Id="rId4" Type="http://schemas.openxmlformats.org/officeDocument/2006/relationships/hyperlink" Target="https://en.wikipedia.org/wiki/Thallium_poisoning#cite_note-EMedicine821465-1" TargetMode="External"/><Relationship Id="rId9" Type="http://schemas.openxmlformats.org/officeDocument/2006/relationships/hyperlink" Target="https://en.wikipedia.org/wiki/Ra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wikipedia.org/wiki/%E0%B8%A0%E0%B8%B2%E0%B8%A9%E0%B8%B2%E0%B8%AD%E0%B8%B1%E0%B8%87%E0%B8%81%E0%B8%A4%E0%B8%A9"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th.wikipedia.org/wiki/%E0%B8%81%E0%B9%8A%E0%B8%B2%E0%B8%8B" TargetMode="External"/><Relationship Id="rId5" Type="http://schemas.openxmlformats.org/officeDocument/2006/relationships/hyperlink" Target="https://th.wikipedia.org/wiki/%E0%B8%82%E0%B8%AD%E0%B8%87%E0%B9%81%E0%B8%82%E0%B9%87%E0%B8%87" TargetMode="External"/><Relationship Id="rId4" Type="http://schemas.openxmlformats.org/officeDocument/2006/relationships/hyperlink" Target="https://th.wikipedia.org/w/index.php?title=%E0%B8%AA%E0%B8%B2%E0%B8%A3%E0%B8%9E%E0%B8%B4%E0%B8%A9&amp;action=edit&amp;redlink=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cs typeface="Tahoma" panose="020B0604030504040204" pitchFamily="34" charset="0"/>
              </a:defRPr>
            </a:lvl1pPr>
            <a:lvl2pPr marL="742950" indent="-285750">
              <a:spcBef>
                <a:spcPct val="30000"/>
              </a:spcBef>
              <a:defRPr>
                <a:solidFill>
                  <a:schemeClr val="tx1"/>
                </a:solidFill>
                <a:latin typeface="Arial" panose="020B0604020202020204" pitchFamily="34" charset="0"/>
                <a:cs typeface="Tahoma" panose="020B0604030504040204" pitchFamily="34" charset="0"/>
              </a:defRPr>
            </a:lvl2pPr>
            <a:lvl3pPr marL="1143000" indent="-228600">
              <a:spcBef>
                <a:spcPct val="30000"/>
              </a:spcBef>
              <a:defRPr>
                <a:solidFill>
                  <a:schemeClr val="tx1"/>
                </a:solidFill>
                <a:latin typeface="Arial" panose="020B0604020202020204" pitchFamily="34" charset="0"/>
                <a:cs typeface="Tahoma" panose="020B0604030504040204" pitchFamily="34" charset="0"/>
              </a:defRPr>
            </a:lvl3pPr>
            <a:lvl4pPr marL="1600200" indent="-228600">
              <a:spcBef>
                <a:spcPct val="30000"/>
              </a:spcBef>
              <a:defRPr>
                <a:solidFill>
                  <a:schemeClr val="tx1"/>
                </a:solidFill>
                <a:latin typeface="Arial" panose="020B0604020202020204" pitchFamily="34" charset="0"/>
                <a:cs typeface="Tahoma" panose="020B0604030504040204" pitchFamily="34" charset="0"/>
              </a:defRPr>
            </a:lvl4pPr>
            <a:lvl5pPr marL="2057400" indent="-228600">
              <a:spcBef>
                <a:spcPct val="30000"/>
              </a:spcBef>
              <a:defRPr>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EA061B4A-D596-41AC-AB29-A661C2DEED06}" type="slidenum">
              <a:rPr lang="en-US" altLang="en-US" smtClean="0">
                <a:cs typeface="Angsana New" panose="02020603050405020304" pitchFamily="18" charset="-34"/>
              </a:rPr>
              <a:pPr>
                <a:spcBef>
                  <a:spcPct val="0"/>
                </a:spcBef>
              </a:pPr>
              <a:t>2</a:t>
            </a:fld>
            <a:endParaRPr lang="th-TH" altLang="en-US">
              <a:cs typeface="Angsana New" panose="02020603050405020304" pitchFamily="18" charset="-34"/>
            </a:endParaRPr>
          </a:p>
        </p:txBody>
      </p:sp>
      <p:sp>
        <p:nvSpPr>
          <p:cNvPr id="9219" name="Rectangle 2"/>
          <p:cNvSpPr>
            <a:spLocks noGrp="1" noRot="1" noChangeAspect="1" noChangeArrowheads="1" noTextEdit="1"/>
          </p:cNvSpPr>
          <p:nvPr>
            <p:ph type="sldImg"/>
          </p:nvPr>
        </p:nvSpPr>
        <p:spPr>
          <a:xfrm>
            <a:off x="457200" y="720725"/>
            <a:ext cx="6400800" cy="3600450"/>
          </a:xfrm>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8162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457200" y="720725"/>
            <a:ext cx="6400800" cy="36004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Pancytopenia = </a:t>
            </a:r>
            <a:r>
              <a:rPr lang="th-TH" altLang="en-US" dirty="0">
                <a:latin typeface="Arial" panose="020B0604020202020204" pitchFamily="34" charset="0"/>
              </a:rPr>
              <a:t>ภาวะที่การสร้างเลือดจากไขกระดูดลดลงเนื่องจากไขสันหลังถูกทำลาย</a:t>
            </a:r>
            <a:r>
              <a:rPr lang="en-US" altLang="en-US" dirty="0">
                <a:latin typeface="Arial" panose="020B0604020202020204" pitchFamily="34" charset="0"/>
              </a:rPr>
              <a:t> </a:t>
            </a:r>
            <a:r>
              <a:rPr lang="th-TH" altLang="en-US" dirty="0">
                <a:latin typeface="Arial" panose="020B0604020202020204" pitchFamily="34" charset="0"/>
              </a:rPr>
              <a:t>หรือเกิดการกดการทำงานของไขสันหลังทำให้ เม็ดเลือดแดง เม็ดเลือดขาวและเกล็ดเลือดต่ำลง</a:t>
            </a:r>
          </a:p>
          <a:p>
            <a:r>
              <a:rPr lang="en-US" altLang="en-US" dirty="0">
                <a:latin typeface="Arial" panose="020B0604020202020204" pitchFamily="34" charset="0"/>
                <a:hlinkClick r:id="rId3" tooltip="Thallium"/>
              </a:rPr>
              <a:t>Thallium</a:t>
            </a:r>
            <a:r>
              <a:rPr lang="en-US" altLang="en-US" dirty="0">
                <a:latin typeface="Arial" panose="020B0604020202020204" pitchFamily="34" charset="0"/>
              </a:rPr>
              <a:t> and its compounds are often highly toxic.</a:t>
            </a:r>
            <a:r>
              <a:rPr lang="en-US" altLang="en-US" baseline="30000" dirty="0">
                <a:latin typeface="Arial" panose="020B0604020202020204" pitchFamily="34" charset="0"/>
                <a:hlinkClick r:id="rId4"/>
              </a:rPr>
              <a:t>[1]</a:t>
            </a:r>
            <a:r>
              <a:rPr lang="en-US" altLang="en-US" dirty="0">
                <a:latin typeface="Arial" panose="020B0604020202020204" pitchFamily="34" charset="0"/>
              </a:rPr>
              <a:t> Contact with skin is dangerous, and adequate ventilation should be provided when melting this metal.</a:t>
            </a:r>
            <a:r>
              <a:rPr lang="en-US" altLang="en-US" baseline="30000" dirty="0">
                <a:latin typeface="Arial" panose="020B0604020202020204" pitchFamily="34" charset="0"/>
                <a:hlinkClick r:id="rId5"/>
              </a:rPr>
              <a:t>[2]</a:t>
            </a:r>
            <a:r>
              <a:rPr lang="en-US" altLang="en-US" dirty="0">
                <a:latin typeface="Arial" panose="020B0604020202020204" pitchFamily="34" charset="0"/>
              </a:rPr>
              <a:t> Many thallium(I) compounds are highly </a:t>
            </a:r>
            <a:r>
              <a:rPr lang="en-US" altLang="en-US" dirty="0">
                <a:latin typeface="Arial" panose="020B0604020202020204" pitchFamily="34" charset="0"/>
                <a:hlinkClick r:id="rId6" tooltip="Solubility"/>
              </a:rPr>
              <a:t>soluble</a:t>
            </a:r>
            <a:r>
              <a:rPr lang="en-US" altLang="en-US" dirty="0">
                <a:latin typeface="Arial" panose="020B0604020202020204" pitchFamily="34" charset="0"/>
              </a:rPr>
              <a:t> in water and are readily absorbed through the skin.</a:t>
            </a:r>
            <a:r>
              <a:rPr lang="en-US" altLang="en-US" baseline="30000" dirty="0">
                <a:latin typeface="Arial" panose="020B0604020202020204" pitchFamily="34" charset="0"/>
              </a:rPr>
              <a:t>[</a:t>
            </a:r>
            <a:r>
              <a:rPr lang="en-US" altLang="en-US" i="1" baseline="30000" dirty="0">
                <a:latin typeface="Arial" panose="020B0604020202020204" pitchFamily="34" charset="0"/>
                <a:hlinkClick r:id="rId7" tooltip="Wikipedia:Citation needed"/>
              </a:rPr>
              <a:t>citation needed</a:t>
            </a:r>
            <a:r>
              <a:rPr lang="en-US" altLang="en-US" baseline="30000" dirty="0">
                <a:latin typeface="Arial" panose="020B0604020202020204" pitchFamily="34" charset="0"/>
              </a:rPr>
              <a:t>]</a:t>
            </a:r>
            <a:r>
              <a:rPr lang="en-US" altLang="en-US" dirty="0">
                <a:latin typeface="Arial" panose="020B0604020202020204" pitchFamily="34" charset="0"/>
              </a:rPr>
              <a:t> Exposure to them should not exceed 0.1 </a:t>
            </a:r>
            <a:r>
              <a:rPr lang="en-US" altLang="en-US" dirty="0">
                <a:latin typeface="Arial" panose="020B0604020202020204" pitchFamily="34" charset="0"/>
                <a:hlinkClick r:id="rId8" tooltip="Milligram"/>
              </a:rPr>
              <a:t>mg</a:t>
            </a:r>
            <a:r>
              <a:rPr lang="en-US" altLang="en-US" dirty="0">
                <a:latin typeface="Arial" panose="020B0604020202020204" pitchFamily="34" charset="0"/>
              </a:rPr>
              <a:t> per m</a:t>
            </a:r>
            <a:r>
              <a:rPr lang="en-US" altLang="en-US" baseline="30000" dirty="0">
                <a:latin typeface="Arial" panose="020B0604020202020204" pitchFamily="34" charset="0"/>
              </a:rPr>
              <a:t>2</a:t>
            </a:r>
            <a:r>
              <a:rPr lang="en-US" altLang="en-US" dirty="0">
                <a:latin typeface="Arial" panose="020B0604020202020204" pitchFamily="34" charset="0"/>
              </a:rPr>
              <a:t> of skin in an 8-hour time-weighted average (40-hour work week). Thallium is a suspected human carcinogen </a:t>
            </a:r>
            <a:r>
              <a:rPr lang="th-TH" altLang="en-US" dirty="0">
                <a:latin typeface="Arial" panose="020B0604020202020204" pitchFamily="34" charset="0"/>
              </a:rPr>
              <a:t>(สารก่อมะเร็ง)</a:t>
            </a:r>
          </a:p>
          <a:p>
            <a:r>
              <a:rPr lang="en-US" altLang="en-US" dirty="0">
                <a:latin typeface="Arial" panose="020B0604020202020204" pitchFamily="34" charset="0"/>
              </a:rPr>
              <a:t>Thallium's toxicity has led to its use (now discontinued in many countries) as </a:t>
            </a:r>
            <a:r>
              <a:rPr lang="en-US" altLang="en-US" dirty="0" err="1">
                <a:latin typeface="Arial" panose="020B0604020202020204" pitchFamily="34" charset="0"/>
              </a:rPr>
              <a:t>a</a:t>
            </a:r>
            <a:r>
              <a:rPr lang="en-US" altLang="en-US" dirty="0" err="1">
                <a:latin typeface="Arial" panose="020B0604020202020204" pitchFamily="34" charset="0"/>
                <a:hlinkClick r:id="rId9" tooltip="Rat"/>
              </a:rPr>
              <a:t>rat</a:t>
            </a:r>
            <a:r>
              <a:rPr lang="en-US" altLang="en-US" dirty="0">
                <a:latin typeface="Arial" panose="020B0604020202020204" pitchFamily="34" charset="0"/>
              </a:rPr>
              <a:t> and </a:t>
            </a:r>
            <a:r>
              <a:rPr lang="en-US" altLang="en-US" dirty="0">
                <a:latin typeface="Arial" panose="020B0604020202020204" pitchFamily="34" charset="0"/>
                <a:hlinkClick r:id="rId10" tooltip="Ant"/>
              </a:rPr>
              <a:t>ant</a:t>
            </a:r>
            <a:r>
              <a:rPr lang="en-US" altLang="en-US" dirty="0">
                <a:latin typeface="Arial" panose="020B0604020202020204" pitchFamily="34" charset="0"/>
              </a:rPr>
              <a:t> poison.</a:t>
            </a:r>
            <a:r>
              <a:rPr lang="en-US" altLang="en-US" baseline="30000" dirty="0">
                <a:latin typeface="Arial" panose="020B0604020202020204" pitchFamily="34" charset="0"/>
                <a:hlinkClick r:id="rId4"/>
              </a:rPr>
              <a:t>[1]</a:t>
            </a:r>
            <a:endParaRPr lang="th-TH" altLang="en-US" baseline="30000" dirty="0">
              <a:latin typeface="Arial" panose="020B0604020202020204" pitchFamily="34" charset="0"/>
            </a:endParaRPr>
          </a:p>
          <a:p>
            <a:r>
              <a:rPr lang="en-US" altLang="en-US" dirty="0">
                <a:latin typeface="Arial" panose="020B0604020202020204" pitchFamily="34" charset="0"/>
              </a:rPr>
              <a:t> Among the earliest symptoms are hair loss, which is also a standard symptom of poisoning by thallium, an element in rat poison.</a:t>
            </a:r>
            <a:endParaRPr lang="th-TH" altLang="en-US" dirty="0">
              <a:latin typeface="Arial" panose="020B0604020202020204" pitchFamily="34" charset="0"/>
            </a:endParaRPr>
          </a:p>
          <a:p>
            <a:r>
              <a:rPr lang="en-US" b="0" i="0" kern="1200" dirty="0">
                <a:solidFill>
                  <a:srgbClr val="FF0000"/>
                </a:solidFill>
                <a:effectLst/>
                <a:latin typeface="Arial" charset="0"/>
                <a:ea typeface="+mn-ea"/>
                <a:cs typeface="Tahoma" pitchFamily="34" charset="0"/>
              </a:rPr>
              <a:t>Thallium </a:t>
            </a:r>
            <a:r>
              <a:rPr lang="th-TH" b="0" i="0" kern="1200" dirty="0">
                <a:solidFill>
                  <a:srgbClr val="FF0000"/>
                </a:solidFill>
                <a:effectLst/>
                <a:latin typeface="Arial" charset="0"/>
                <a:ea typeface="+mn-ea"/>
                <a:cs typeface="Tahoma" pitchFamily="34" charset="0"/>
              </a:rPr>
              <a:t>เป็นสารที่จัดว่ามีความเป็นพิษสูงที่สุดตัวหนึ่ง </a:t>
            </a:r>
            <a:r>
              <a:rPr lang="en-US" b="0" i="0" kern="1200" dirty="0">
                <a:solidFill>
                  <a:srgbClr val="FF0000"/>
                </a:solidFill>
                <a:effectLst/>
                <a:latin typeface="Arial" charset="0"/>
                <a:ea typeface="+mn-ea"/>
                <a:cs typeface="Tahoma" pitchFamily="34" charset="0"/>
              </a:rPr>
              <a:t>thallium </a:t>
            </a:r>
            <a:r>
              <a:rPr lang="th-TH" b="0" i="0" kern="1200" dirty="0">
                <a:solidFill>
                  <a:srgbClr val="FF0000"/>
                </a:solidFill>
                <a:effectLst/>
                <a:latin typeface="Arial" charset="0"/>
                <a:ea typeface="+mn-ea"/>
                <a:cs typeface="Tahoma" pitchFamily="34" charset="0"/>
              </a:rPr>
              <a:t>เป็นสารที่ไม่มีรสหรือกลิ่น เกลือของ </a:t>
            </a:r>
            <a:r>
              <a:rPr lang="en-US" b="0" i="0" kern="1200" dirty="0">
                <a:solidFill>
                  <a:srgbClr val="FF0000"/>
                </a:solidFill>
                <a:effectLst/>
                <a:latin typeface="Arial" charset="0"/>
                <a:ea typeface="+mn-ea"/>
                <a:cs typeface="Tahoma" pitchFamily="34" charset="0"/>
              </a:rPr>
              <a:t>thallium </a:t>
            </a:r>
            <a:r>
              <a:rPr lang="th-TH" b="0" i="0" kern="1200" dirty="0">
                <a:solidFill>
                  <a:srgbClr val="FF0000"/>
                </a:solidFill>
                <a:effectLst/>
                <a:latin typeface="Arial" charset="0"/>
                <a:ea typeface="+mn-ea"/>
                <a:cs typeface="Tahoma" pitchFamily="34" charset="0"/>
              </a:rPr>
              <a:t>มีการนำมาใช้ในลักษณะของยาฆ่าหนู</a:t>
            </a:r>
            <a:r>
              <a:rPr lang="th-TH" b="0" i="0" kern="1200" dirty="0">
                <a:solidFill>
                  <a:schemeClr val="tx1"/>
                </a:solidFill>
                <a:effectLst/>
                <a:latin typeface="Arial" charset="0"/>
                <a:ea typeface="+mn-ea"/>
                <a:cs typeface="Tahoma" pitchFamily="34" charset="0"/>
              </a:rPr>
              <a:t> </a:t>
            </a:r>
          </a:p>
          <a:p>
            <a:r>
              <a:rPr lang="en-US" altLang="en-US" dirty="0">
                <a:latin typeface="Arial" panose="020B0604020202020204" pitchFamily="34" charset="0"/>
              </a:rPr>
              <a:t>https://med.mahidol.ac.th/poisoncenter/th/pois-cov/Rodent</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DAE1C3AF-FF63-4490-AF26-B57B463F4E46}" type="slidenum">
              <a:rPr lang="en-US" altLang="en-US" sz="1300" smtClean="0"/>
              <a:pPr/>
              <a:t>17</a:t>
            </a:fld>
            <a:endParaRPr lang="th-TH" altLang="en-US" sz="1300"/>
          </a:p>
        </p:txBody>
      </p:sp>
    </p:spTree>
    <p:extLst>
      <p:ext uri="{BB962C8B-B14F-4D97-AF65-F5344CB8AC3E}">
        <p14:creationId xmlns:p14="http://schemas.microsoft.com/office/powerpoint/2010/main" val="102466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th-TH" dirty="0"/>
              <a:t>โลหะหนัก</a:t>
            </a:r>
            <a:r>
              <a:rPr lang="th-TH" baseline="0" dirty="0"/>
              <a:t> </a:t>
            </a:r>
            <a:r>
              <a:rPr lang="en-US" baseline="0" dirty="0"/>
              <a:t>Thallium</a:t>
            </a:r>
            <a:endParaRPr lang="en-US" dirty="0"/>
          </a:p>
        </p:txBody>
      </p:sp>
      <p:sp>
        <p:nvSpPr>
          <p:cNvPr id="4" name="Slide Number Placeholder 3"/>
          <p:cNvSpPr>
            <a:spLocks noGrp="1"/>
          </p:cNvSpPr>
          <p:nvPr>
            <p:ph type="sldNum" sz="quarter" idx="10"/>
          </p:nvPr>
        </p:nvSpPr>
        <p:spPr/>
        <p:txBody>
          <a:bodyPr/>
          <a:lstStyle/>
          <a:p>
            <a:pPr>
              <a:defRPr/>
            </a:pPr>
            <a:fld id="{40F4BC0D-FF4A-4BE2-8B99-C650A2091A7C}" type="slidenum">
              <a:rPr lang="en-US" altLang="en-US" smtClean="0"/>
              <a:pPr>
                <a:defRPr/>
              </a:pPr>
              <a:t>18</a:t>
            </a:fld>
            <a:endParaRPr lang="th-TH" altLang="en-US"/>
          </a:p>
        </p:txBody>
      </p:sp>
    </p:spTree>
    <p:extLst>
      <p:ext uri="{BB962C8B-B14F-4D97-AF65-F5344CB8AC3E}">
        <p14:creationId xmlns:p14="http://schemas.microsoft.com/office/powerpoint/2010/main" val="30073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Short half life means high activity.</a:t>
            </a:r>
          </a:p>
        </p:txBody>
      </p:sp>
      <p:sp>
        <p:nvSpPr>
          <p:cNvPr id="4" name="Slide Number Placeholder 3"/>
          <p:cNvSpPr>
            <a:spLocks noGrp="1"/>
          </p:cNvSpPr>
          <p:nvPr>
            <p:ph type="sldNum" sz="quarter" idx="10"/>
          </p:nvPr>
        </p:nvSpPr>
        <p:spPr/>
        <p:txBody>
          <a:bodyPr/>
          <a:lstStyle/>
          <a:p>
            <a:pPr>
              <a:defRPr/>
            </a:pPr>
            <a:fld id="{40F4BC0D-FF4A-4BE2-8B99-C650A2091A7C}" type="slidenum">
              <a:rPr lang="en-US" altLang="en-US" smtClean="0"/>
              <a:pPr>
                <a:defRPr/>
              </a:pPr>
              <a:t>21</a:t>
            </a:fld>
            <a:endParaRPr lang="th-TH" altLang="en-US"/>
          </a:p>
        </p:txBody>
      </p:sp>
    </p:spTree>
    <p:extLst>
      <p:ext uri="{BB962C8B-B14F-4D97-AF65-F5344CB8AC3E}">
        <p14:creationId xmlns:p14="http://schemas.microsoft.com/office/powerpoint/2010/main" val="229581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th-TH" dirty="0"/>
              <a:t>จำนวนการสลายตัวของไอโซโทปที่ไม่เสถียรต่อวินาที</a:t>
            </a:r>
          </a:p>
          <a:p>
            <a:r>
              <a:rPr lang="th-TH" b="0" i="0" kern="1200" dirty="0">
                <a:solidFill>
                  <a:schemeClr val="tx1"/>
                </a:solidFill>
                <a:effectLst/>
                <a:latin typeface="Arial" charset="0"/>
                <a:ea typeface="+mn-ea"/>
                <a:cs typeface="Tahoma" pitchFamily="34" charset="0"/>
              </a:rPr>
              <a:t> สารกัมมันตรังสี  ซึ่งเป็น สสาร เป็นวัตถุจับต้องได้ที่สามารถปล่อยรังสีออกมาได้  แต่หากมีการแผ่รังสีออกมาจากสารนั้นอีกต่อจึงจะเรียกกว่า กัมมันตภาพรังสี</a:t>
            </a:r>
          </a:p>
          <a:p>
            <a:r>
              <a:rPr lang="th-TH" b="0" i="0" kern="1200" dirty="0">
                <a:solidFill>
                  <a:schemeClr val="tx1"/>
                </a:solidFill>
                <a:effectLst/>
                <a:latin typeface="Arial" charset="0"/>
                <a:ea typeface="+mn-ea"/>
                <a:cs typeface="Tahoma" pitchFamily="34" charset="0"/>
              </a:rPr>
              <a:t>ส่วน สารกัมมันตภาพรังสี  คือ พลังงาน ที่จับต้องไม่ได้ เป็นปรากฏการณ์ที่สารกัมมันตรังสีปล่อยรังสีออกมา ดังนั้น หากเป็นเป็นสสาร จะไม่ต้องใช้คำว่า ภาพ</a:t>
            </a:r>
          </a:p>
          <a:p>
            <a:endParaRPr lang="en-US" dirty="0"/>
          </a:p>
        </p:txBody>
      </p:sp>
      <p:sp>
        <p:nvSpPr>
          <p:cNvPr id="4" name="Slide Number Placeholder 3"/>
          <p:cNvSpPr>
            <a:spLocks noGrp="1"/>
          </p:cNvSpPr>
          <p:nvPr>
            <p:ph type="sldNum" sz="quarter" idx="10"/>
          </p:nvPr>
        </p:nvSpPr>
        <p:spPr/>
        <p:txBody>
          <a:bodyPr/>
          <a:lstStyle/>
          <a:p>
            <a:pPr>
              <a:defRPr/>
            </a:pPr>
            <a:fld id="{40F4BC0D-FF4A-4BE2-8B99-C650A2091A7C}" type="slidenum">
              <a:rPr lang="en-US" altLang="en-US" smtClean="0"/>
              <a:pPr>
                <a:defRPr/>
              </a:pPr>
              <a:t>23</a:t>
            </a:fld>
            <a:endParaRPr lang="th-TH" altLang="en-US"/>
          </a:p>
        </p:txBody>
      </p:sp>
    </p:spTree>
    <p:extLst>
      <p:ext uri="{BB962C8B-B14F-4D97-AF65-F5344CB8AC3E}">
        <p14:creationId xmlns:p14="http://schemas.microsoft.com/office/powerpoint/2010/main" val="299132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1.66 x 10^8 </a:t>
            </a:r>
            <a:r>
              <a:rPr lang="en-US" dirty="0" err="1"/>
              <a:t>Bq</a:t>
            </a:r>
            <a:r>
              <a:rPr lang="en-US" baseline="0" dirty="0"/>
              <a:t> = </a:t>
            </a:r>
            <a:r>
              <a:rPr lang="en-US" dirty="0"/>
              <a:t>4.49 </a:t>
            </a:r>
            <a:r>
              <a:rPr lang="en-US" dirty="0" err="1"/>
              <a:t>mCi</a:t>
            </a:r>
            <a:r>
              <a:rPr lang="en-US" dirty="0"/>
              <a:t> -&gt; This is</a:t>
            </a:r>
            <a:r>
              <a:rPr lang="en-US" baseline="0" dirty="0"/>
              <a:t> approximately 45000  alpha particle per second.</a:t>
            </a:r>
          </a:p>
          <a:p>
            <a:r>
              <a:rPr lang="en-US" baseline="0" dirty="0"/>
              <a:t>Activity  </a:t>
            </a:r>
            <a:r>
              <a:rPr lang="th-TH" baseline="0" dirty="0"/>
              <a:t>บอกถึงอัตราการสลายของสารกัมมันตรังสี</a:t>
            </a:r>
            <a:endParaRPr lang="en-US" dirty="0"/>
          </a:p>
        </p:txBody>
      </p:sp>
      <p:sp>
        <p:nvSpPr>
          <p:cNvPr id="4" name="Slide Number Placeholder 3"/>
          <p:cNvSpPr>
            <a:spLocks noGrp="1"/>
          </p:cNvSpPr>
          <p:nvPr>
            <p:ph type="sldNum" sz="quarter" idx="10"/>
          </p:nvPr>
        </p:nvSpPr>
        <p:spPr/>
        <p:txBody>
          <a:bodyPr/>
          <a:lstStyle/>
          <a:p>
            <a:pPr>
              <a:defRPr/>
            </a:pPr>
            <a:fld id="{40F4BC0D-FF4A-4BE2-8B99-C650A2091A7C}" type="slidenum">
              <a:rPr lang="en-US" altLang="en-US" smtClean="0"/>
              <a:pPr>
                <a:defRPr/>
              </a:pPr>
              <a:t>24</a:t>
            </a:fld>
            <a:endParaRPr lang="th-TH" altLang="en-US"/>
          </a:p>
        </p:txBody>
      </p:sp>
    </p:spTree>
    <p:extLst>
      <p:ext uri="{BB962C8B-B14F-4D97-AF65-F5344CB8AC3E}">
        <p14:creationId xmlns:p14="http://schemas.microsoft.com/office/powerpoint/2010/main" val="113137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effectLst/>
              </a:rPr>
              <a:t>Molecular Weight of Po-210 :</a:t>
            </a:r>
            <a:r>
              <a:rPr lang="en-US" b="1" dirty="0">
                <a:effectLst/>
              </a:rPr>
              <a:t>209.983</a:t>
            </a:r>
            <a:r>
              <a:rPr lang="en-US" dirty="0">
                <a:effectLst/>
              </a:rPr>
              <a:t> g/</a:t>
            </a:r>
            <a:r>
              <a:rPr lang="en-US" dirty="0" err="1">
                <a:effectLst/>
              </a:rPr>
              <a:t>mol</a:t>
            </a:r>
            <a:endParaRPr lang="en-US" dirty="0"/>
          </a:p>
        </p:txBody>
      </p:sp>
      <p:sp>
        <p:nvSpPr>
          <p:cNvPr id="4" name="Slide Number Placeholder 3"/>
          <p:cNvSpPr>
            <a:spLocks noGrp="1"/>
          </p:cNvSpPr>
          <p:nvPr>
            <p:ph type="sldNum" sz="quarter" idx="10"/>
          </p:nvPr>
        </p:nvSpPr>
        <p:spPr/>
        <p:txBody>
          <a:bodyPr/>
          <a:lstStyle/>
          <a:p>
            <a:pPr>
              <a:defRPr/>
            </a:pPr>
            <a:fld id="{40F4BC0D-FF4A-4BE2-8B99-C650A2091A7C}" type="slidenum">
              <a:rPr lang="en-US" altLang="en-US" smtClean="0"/>
              <a:pPr>
                <a:defRPr/>
              </a:pPr>
              <a:t>25</a:t>
            </a:fld>
            <a:endParaRPr lang="th-TH" altLang="en-US"/>
          </a:p>
        </p:txBody>
      </p:sp>
    </p:spTree>
    <p:extLst>
      <p:ext uri="{BB962C8B-B14F-4D97-AF65-F5344CB8AC3E}">
        <p14:creationId xmlns:p14="http://schemas.microsoft.com/office/powerpoint/2010/main" val="2437338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20725"/>
            <a:ext cx="6400800" cy="36004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h-TH" altLang="en-US" b="1">
                <a:latin typeface="Arial" panose="020B0604020202020204" pitchFamily="34" charset="0"/>
              </a:rPr>
              <a:t>ไซยาไนด์</a:t>
            </a:r>
            <a:r>
              <a:rPr lang="th-TH" altLang="en-US">
                <a:latin typeface="Arial" panose="020B0604020202020204" pitchFamily="34" charset="0"/>
              </a:rPr>
              <a:t> (</a:t>
            </a:r>
            <a:r>
              <a:rPr lang="th-TH" altLang="en-US">
                <a:latin typeface="Arial" panose="020B0604020202020204" pitchFamily="34" charset="0"/>
                <a:hlinkClick r:id="rId3" tooltip="ภาษาอังกฤษ"/>
              </a:rPr>
              <a:t>อังกฤษ</a:t>
            </a:r>
            <a:r>
              <a:rPr lang="th-TH" altLang="en-US">
                <a:latin typeface="Arial" panose="020B0604020202020204" pitchFamily="34" charset="0"/>
              </a:rPr>
              <a:t>: </a:t>
            </a:r>
            <a:r>
              <a:rPr lang="en-US" altLang="en-US">
                <a:latin typeface="Arial" panose="020B0604020202020204" pitchFamily="34" charset="0"/>
              </a:rPr>
              <a:t>cyanide) </a:t>
            </a:r>
            <a:r>
              <a:rPr lang="th-TH" altLang="en-US">
                <a:latin typeface="Arial" panose="020B0604020202020204" pitchFamily="34" charset="0"/>
              </a:rPr>
              <a:t>เป็น</a:t>
            </a:r>
            <a:r>
              <a:rPr lang="th-TH" altLang="en-US">
                <a:latin typeface="Arial" panose="020B0604020202020204" pitchFamily="34" charset="0"/>
                <a:hlinkClick r:id="rId4" tooltip="สารพิษ (ไม่มีหน้า)"/>
              </a:rPr>
              <a:t>สารพิษ</a:t>
            </a:r>
            <a:r>
              <a:rPr lang="th-TH" altLang="en-US">
                <a:latin typeface="Arial" panose="020B0604020202020204" pitchFamily="34" charset="0"/>
              </a:rPr>
              <a:t>ชนิดหนึ่ง มีทั้งในรูป</a:t>
            </a:r>
            <a:r>
              <a:rPr lang="th-TH" altLang="en-US">
                <a:latin typeface="Arial" panose="020B0604020202020204" pitchFamily="34" charset="0"/>
                <a:hlinkClick r:id="rId5" tooltip="ของแข็ง"/>
              </a:rPr>
              <a:t>ของแข็ง</a:t>
            </a:r>
            <a:r>
              <a:rPr lang="th-TH" altLang="en-US">
                <a:latin typeface="Arial" panose="020B0604020202020204" pitchFamily="34" charset="0"/>
              </a:rPr>
              <a:t>และ</a:t>
            </a:r>
            <a:r>
              <a:rPr lang="th-TH" altLang="en-US">
                <a:latin typeface="Arial" panose="020B0604020202020204" pitchFamily="34" charset="0"/>
                <a:hlinkClick r:id="rId6" tooltip="ก๊าซ"/>
              </a:rPr>
              <a:t>ก๊าซ</a:t>
            </a:r>
            <a:endParaRPr lang="th-TH" altLang="en-US">
              <a:latin typeface="Arial" panose="020B0604020202020204" pitchFamily="34" charset="0"/>
            </a:endParaRPr>
          </a:p>
          <a:p>
            <a:r>
              <a:rPr lang="th-TH" altLang="en-US">
                <a:latin typeface="Arial" panose="020B0604020202020204" pitchFamily="34" charset="0"/>
              </a:rPr>
              <a:t>ไซยาไนด์ (</a:t>
            </a:r>
            <a:r>
              <a:rPr lang="en-US" altLang="en-US">
                <a:latin typeface="Arial" panose="020B0604020202020204" pitchFamily="34" charset="0"/>
              </a:rPr>
              <a:t>Cyanide) </a:t>
            </a:r>
            <a:r>
              <a:rPr lang="th-TH" altLang="en-US">
                <a:latin typeface="Arial" panose="020B0604020202020204" pitchFamily="34" charset="0"/>
              </a:rPr>
              <a:t>ที่คุ้นๆ กันดีมีอยู่ 2 รูปแบบ คืออย่างเป็นก๊าซ นั่นคือ ไฮโดรเจนไซยาไนด์ (</a:t>
            </a:r>
            <a:r>
              <a:rPr lang="en-US" altLang="en-US">
                <a:latin typeface="Arial" panose="020B0604020202020204" pitchFamily="34" charset="0"/>
              </a:rPr>
              <a:t>Hydrogen Cyanide) </a:t>
            </a:r>
            <a:r>
              <a:rPr lang="th-TH" altLang="en-US">
                <a:latin typeface="Arial" panose="020B0604020202020204" pitchFamily="34" charset="0"/>
              </a:rPr>
              <a:t>ซึ่งมีสูตรเคมีว่า </a:t>
            </a:r>
            <a:r>
              <a:rPr lang="en-US" altLang="en-US">
                <a:latin typeface="Arial" panose="020B0604020202020204" pitchFamily="34" charset="0"/>
              </a:rPr>
              <a:t>HCN </a:t>
            </a:r>
            <a:r>
              <a:rPr lang="th-TH" altLang="en-US">
                <a:latin typeface="Arial" panose="020B0604020202020204" pitchFamily="34" charset="0"/>
              </a:rPr>
              <a:t>จะเรียกมันว่าก๊าซไซยาไนด์ (</a:t>
            </a:r>
            <a:r>
              <a:rPr lang="en-US" altLang="en-US">
                <a:latin typeface="Arial" panose="020B0604020202020204" pitchFamily="34" charset="0"/>
              </a:rPr>
              <a:t>Cyanide gas) </a:t>
            </a:r>
            <a:r>
              <a:rPr lang="th-TH" altLang="en-US">
                <a:latin typeface="Arial" panose="020B0604020202020204" pitchFamily="34" charset="0"/>
              </a:rPr>
              <a:t>ก็ได้ และอย่างที่เป็นเกลือของไซยาไนด์ซึ่งก็มีอยู่มากมายหลายตัว แต่ขอพูดถึงแต่โพแทสเซียมไซยาไนด์ (</a:t>
            </a:r>
            <a:r>
              <a:rPr lang="en-US" altLang="en-US">
                <a:latin typeface="Arial" panose="020B0604020202020204" pitchFamily="34" charset="0"/>
              </a:rPr>
              <a:t>Potassium Cyanide; </a:t>
            </a:r>
            <a:r>
              <a:rPr lang="th-TH" altLang="en-US">
                <a:latin typeface="Arial" panose="020B0604020202020204" pitchFamily="34" charset="0"/>
              </a:rPr>
              <a:t>สูตรเคมี </a:t>
            </a:r>
            <a:r>
              <a:rPr lang="en-US" altLang="en-US">
                <a:latin typeface="Arial" panose="020B0604020202020204" pitchFamily="34" charset="0"/>
              </a:rPr>
              <a:t>KCN)</a:t>
            </a:r>
          </a:p>
          <a:p>
            <a:r>
              <a:rPr lang="en-US" altLang="en-US">
                <a:latin typeface="Arial" panose="020B0604020202020204" pitchFamily="34" charset="0"/>
              </a:rPr>
              <a:t>Hydrogen cyanide </a:t>
            </a:r>
            <a:r>
              <a:rPr lang="th-TH" altLang="en-US">
                <a:latin typeface="Arial" panose="020B0604020202020204" pitchFamily="34" charset="0"/>
              </a:rPr>
              <a:t>เกิดจากสารไซยาไนด์ทำปฏิกิริยากับกรดได้เป็นก๊าซที่ชื่อว่า ไฮโดรเจนไซยาไนด์</a:t>
            </a:r>
            <a:endParaRPr lang="en-US" altLang="en-US">
              <a:latin typeface="Arial" panose="020B0604020202020204" pitchFamily="34" charset="0"/>
            </a:endParaRPr>
          </a:p>
          <a:p>
            <a:r>
              <a:rPr lang="en-US" altLang="en-US">
                <a:latin typeface="Arial" panose="020B0604020202020204" pitchFamily="34" charset="0"/>
              </a:rPr>
              <a:t>The alpha particles are incapable of penetrating a few sheets of paper of the epidermis of skin.</a:t>
            </a:r>
          </a:p>
          <a:p>
            <a:r>
              <a:rPr lang="en-US" altLang="en-US">
                <a:latin typeface="Arial" panose="020B0604020202020204" pitchFamily="34" charset="0"/>
              </a:rPr>
              <a:t>Alpha particles can be stopped by clothing and intact skin.</a:t>
            </a:r>
          </a:p>
          <a:p>
            <a:r>
              <a:rPr lang="en-US" altLang="en-US">
                <a:latin typeface="Arial" panose="020B0604020202020204" pitchFamily="34" charset="0"/>
              </a:rPr>
              <a:t>Alpha radiation represents and internal contamination and internal irradiation hazard only if the particles are inhaled, ingested or injected by penetrating wounds.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4455CFAF-57F2-4E73-9ED6-6BAFADFFCD4B}" type="slidenum">
              <a:rPr lang="en-US" altLang="en-US" sz="1300" smtClean="0"/>
              <a:pPr/>
              <a:t>27</a:t>
            </a:fld>
            <a:endParaRPr lang="th-TH" altLang="en-US" sz="1300"/>
          </a:p>
        </p:txBody>
      </p:sp>
    </p:spTree>
    <p:extLst>
      <p:ext uri="{BB962C8B-B14F-4D97-AF65-F5344CB8AC3E}">
        <p14:creationId xmlns:p14="http://schemas.microsoft.com/office/powerpoint/2010/main" val="306108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57200" y="720725"/>
            <a:ext cx="6400800" cy="36004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Epithelial lining </a:t>
            </a:r>
            <a:r>
              <a:rPr lang="th-TH" altLang="en-US">
                <a:latin typeface="Arial" panose="020B0604020202020204" pitchFamily="34" charset="0"/>
              </a:rPr>
              <a:t>เนื้อเยื่อบุผิว</a:t>
            </a:r>
          </a:p>
          <a:p>
            <a:r>
              <a:rPr lang="en-US" altLang="en-US">
                <a:latin typeface="Arial" panose="020B0604020202020204" pitchFamily="34" charset="0"/>
              </a:rPr>
              <a:t>Alimentary tract </a:t>
            </a:r>
            <a:r>
              <a:rPr lang="th-TH" altLang="en-US">
                <a:latin typeface="Arial" panose="020B0604020202020204" pitchFamily="34" charset="0"/>
              </a:rPr>
              <a:t>ทางเดินอาหาร</a:t>
            </a:r>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7DE51BFC-75DC-4111-8F2D-AF28C0C00250}" type="slidenum">
              <a:rPr lang="en-US" altLang="en-US" sz="1300" smtClean="0"/>
              <a:pPr/>
              <a:t>28</a:t>
            </a:fld>
            <a:endParaRPr lang="th-TH" altLang="en-US" sz="1300"/>
          </a:p>
        </p:txBody>
      </p:sp>
    </p:spTree>
    <p:extLst>
      <p:ext uri="{BB962C8B-B14F-4D97-AF65-F5344CB8AC3E}">
        <p14:creationId xmlns:p14="http://schemas.microsoft.com/office/powerpoint/2010/main" val="55362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 </a:t>
            </a:r>
            <a:r>
              <a:rPr lang="th-TH" dirty="0"/>
              <a:t>ระเบียบวิธีการ</a:t>
            </a:r>
            <a:endParaRPr lang="en-US" dirty="0"/>
          </a:p>
        </p:txBody>
      </p:sp>
      <p:sp>
        <p:nvSpPr>
          <p:cNvPr id="4" name="Slide Number Placeholder 3"/>
          <p:cNvSpPr>
            <a:spLocks noGrp="1"/>
          </p:cNvSpPr>
          <p:nvPr>
            <p:ph type="sldNum" sz="quarter" idx="5"/>
          </p:nvPr>
        </p:nvSpPr>
        <p:spPr/>
        <p:txBody>
          <a:bodyPr/>
          <a:lstStyle/>
          <a:p>
            <a:pPr>
              <a:defRPr/>
            </a:pPr>
            <a:fld id="{40F4BC0D-FF4A-4BE2-8B99-C650A2091A7C}" type="slidenum">
              <a:rPr lang="en-US" altLang="en-US" smtClean="0"/>
              <a:pPr>
                <a:defRPr/>
              </a:pPr>
              <a:t>3</a:t>
            </a:fld>
            <a:endParaRPr lang="th-TH" altLang="en-US"/>
          </a:p>
        </p:txBody>
      </p:sp>
    </p:spTree>
    <p:extLst>
      <p:ext uri="{BB962C8B-B14F-4D97-AF65-F5344CB8AC3E}">
        <p14:creationId xmlns:p14="http://schemas.microsoft.com/office/powerpoint/2010/main" val="214871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cs typeface="Tahoma" panose="020B0604030504040204" pitchFamily="34" charset="0"/>
              </a:defRPr>
            </a:lvl1pPr>
            <a:lvl2pPr marL="742950" indent="-285750">
              <a:spcBef>
                <a:spcPct val="30000"/>
              </a:spcBef>
              <a:defRPr>
                <a:solidFill>
                  <a:schemeClr val="tx1"/>
                </a:solidFill>
                <a:latin typeface="Arial" panose="020B0604020202020204" pitchFamily="34" charset="0"/>
                <a:cs typeface="Tahoma" panose="020B0604030504040204" pitchFamily="34" charset="0"/>
              </a:defRPr>
            </a:lvl2pPr>
            <a:lvl3pPr marL="1143000" indent="-228600">
              <a:spcBef>
                <a:spcPct val="30000"/>
              </a:spcBef>
              <a:defRPr>
                <a:solidFill>
                  <a:schemeClr val="tx1"/>
                </a:solidFill>
                <a:latin typeface="Arial" panose="020B0604020202020204" pitchFamily="34" charset="0"/>
                <a:cs typeface="Tahoma" panose="020B0604030504040204" pitchFamily="34" charset="0"/>
              </a:defRPr>
            </a:lvl3pPr>
            <a:lvl4pPr marL="1600200" indent="-228600">
              <a:spcBef>
                <a:spcPct val="30000"/>
              </a:spcBef>
              <a:defRPr>
                <a:solidFill>
                  <a:schemeClr val="tx1"/>
                </a:solidFill>
                <a:latin typeface="Arial" panose="020B0604020202020204" pitchFamily="34" charset="0"/>
                <a:cs typeface="Tahoma" panose="020B0604030504040204" pitchFamily="34" charset="0"/>
              </a:defRPr>
            </a:lvl4pPr>
            <a:lvl5pPr marL="2057400" indent="-228600">
              <a:spcBef>
                <a:spcPct val="30000"/>
              </a:spcBef>
              <a:defRPr>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E0055355-F517-45A8-9DBF-6451FAC35242}" type="slidenum">
              <a:rPr lang="en-US" altLang="en-US" smtClean="0">
                <a:cs typeface="Angsana New" panose="02020603050405020304" pitchFamily="18" charset="-34"/>
              </a:rPr>
              <a:pPr>
                <a:spcBef>
                  <a:spcPct val="0"/>
                </a:spcBef>
              </a:pPr>
              <a:t>4</a:t>
            </a:fld>
            <a:endParaRPr lang="th-TH" altLang="en-US">
              <a:cs typeface="Angsana New" panose="02020603050405020304" pitchFamily="18" charset="-34"/>
            </a:endParaRPr>
          </a:p>
        </p:txBody>
      </p:sp>
      <p:sp>
        <p:nvSpPr>
          <p:cNvPr id="12291" name="Rectangle 2"/>
          <p:cNvSpPr>
            <a:spLocks noGrp="1" noRot="1" noChangeAspect="1" noChangeArrowheads="1" noTextEdit="1"/>
          </p:cNvSpPr>
          <p:nvPr>
            <p:ph type="sldImg"/>
          </p:nvPr>
        </p:nvSpPr>
        <p:spPr>
          <a:xfrm>
            <a:off x="457200" y="720725"/>
            <a:ext cx="6400800" cy="3600450"/>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International Atomic Energy Agency IAEA = </a:t>
            </a:r>
            <a:r>
              <a:rPr lang="th-TH" altLang="en-US">
                <a:latin typeface="Arial" panose="020B0604020202020204" pitchFamily="34" charset="0"/>
              </a:rPr>
              <a:t>ทบวงการพลังงานปรมาณูระหว่างประเทศ เป็นทบวงการชำนัญพิเศษของสหประชาชาติเพื่อทำหน้าที่เป็นองค์กรกลางในการตรวจพิสูจน์นิวเคลียร์ (</a:t>
            </a:r>
            <a:r>
              <a:rPr lang="en-US" altLang="en-US">
                <a:latin typeface="Arial" panose="020B0604020202020204" pitchFamily="34" charset="0"/>
              </a:rPr>
              <a:t>nuclear verification)  </a:t>
            </a:r>
            <a:r>
              <a:rPr lang="th-TH" altLang="en-US">
                <a:latin typeface="Arial" panose="020B0604020202020204" pitchFamily="34" charset="0"/>
              </a:rPr>
              <a:t>ความปลอดภัยทางนิวเคลียร์ (</a:t>
            </a:r>
            <a:r>
              <a:rPr lang="en-US" altLang="en-US">
                <a:latin typeface="Arial" panose="020B0604020202020204" pitchFamily="34" charset="0"/>
              </a:rPr>
              <a:t>nuclear safety) </a:t>
            </a:r>
            <a:r>
              <a:rPr lang="th-TH" altLang="en-US">
                <a:latin typeface="Arial" panose="020B0604020202020204" pitchFamily="34" charset="0"/>
              </a:rPr>
              <a:t>และส่งเสริมการใช้พลังงานนิวเคลียร์ในทางสันติ </a:t>
            </a:r>
            <a:endParaRPr lang="en-US" altLang="en-US">
              <a:latin typeface="Arial" panose="020B0604020202020204" pitchFamily="34" charset="0"/>
            </a:endParaRPr>
          </a:p>
        </p:txBody>
      </p:sp>
    </p:spTree>
    <p:extLst>
      <p:ext uri="{BB962C8B-B14F-4D97-AF65-F5344CB8AC3E}">
        <p14:creationId xmlns:p14="http://schemas.microsoft.com/office/powerpoint/2010/main" val="115234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0" i="0" kern="1200" dirty="0">
                <a:solidFill>
                  <a:schemeClr val="tx1"/>
                </a:solidFill>
                <a:effectLst/>
                <a:latin typeface="Arial" charset="0"/>
                <a:ea typeface="+mn-ea"/>
                <a:cs typeface="Tahoma" pitchFamily="34" charset="0"/>
              </a:rPr>
              <a:t>The Soviet Union (full name: Union of Soviet Socialist Republics, or USSR)</a:t>
            </a:r>
            <a:endParaRPr lang="en-US" dirty="0"/>
          </a:p>
        </p:txBody>
      </p:sp>
      <p:sp>
        <p:nvSpPr>
          <p:cNvPr id="4" name="Slide Number Placeholder 3"/>
          <p:cNvSpPr>
            <a:spLocks noGrp="1"/>
          </p:cNvSpPr>
          <p:nvPr>
            <p:ph type="sldNum" sz="quarter" idx="10"/>
          </p:nvPr>
        </p:nvSpPr>
        <p:spPr/>
        <p:txBody>
          <a:bodyPr/>
          <a:lstStyle/>
          <a:p>
            <a:pPr>
              <a:defRPr/>
            </a:pPr>
            <a:fld id="{40F4BC0D-FF4A-4BE2-8B99-C650A2091A7C}" type="slidenum">
              <a:rPr lang="en-US" altLang="en-US" smtClean="0"/>
              <a:pPr>
                <a:defRPr/>
              </a:pPr>
              <a:t>5</a:t>
            </a:fld>
            <a:endParaRPr lang="th-TH" altLang="en-US"/>
          </a:p>
        </p:txBody>
      </p:sp>
    </p:spTree>
    <p:extLst>
      <p:ext uri="{BB962C8B-B14F-4D97-AF65-F5344CB8AC3E}">
        <p14:creationId xmlns:p14="http://schemas.microsoft.com/office/powerpoint/2010/main" val="367787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cs typeface="Tahoma" panose="020B0604030504040204" pitchFamily="34" charset="0"/>
              </a:defRPr>
            </a:lvl1pPr>
            <a:lvl2pPr marL="742950" indent="-285750">
              <a:spcBef>
                <a:spcPct val="30000"/>
              </a:spcBef>
              <a:defRPr>
                <a:solidFill>
                  <a:schemeClr val="tx1"/>
                </a:solidFill>
                <a:latin typeface="Arial" panose="020B0604020202020204" pitchFamily="34" charset="0"/>
                <a:cs typeface="Tahoma" panose="020B0604030504040204" pitchFamily="34" charset="0"/>
              </a:defRPr>
            </a:lvl2pPr>
            <a:lvl3pPr marL="1143000" indent="-228600">
              <a:spcBef>
                <a:spcPct val="30000"/>
              </a:spcBef>
              <a:defRPr>
                <a:solidFill>
                  <a:schemeClr val="tx1"/>
                </a:solidFill>
                <a:latin typeface="Arial" panose="020B0604020202020204" pitchFamily="34" charset="0"/>
                <a:cs typeface="Tahoma" panose="020B0604030504040204" pitchFamily="34" charset="0"/>
              </a:defRPr>
            </a:lvl3pPr>
            <a:lvl4pPr marL="1600200" indent="-228600">
              <a:spcBef>
                <a:spcPct val="30000"/>
              </a:spcBef>
              <a:defRPr>
                <a:solidFill>
                  <a:schemeClr val="tx1"/>
                </a:solidFill>
                <a:latin typeface="Arial" panose="020B0604020202020204" pitchFamily="34" charset="0"/>
                <a:cs typeface="Tahoma" panose="020B0604030504040204" pitchFamily="34" charset="0"/>
              </a:defRPr>
            </a:lvl4pPr>
            <a:lvl5pPr marL="2057400" indent="-228600">
              <a:spcBef>
                <a:spcPct val="30000"/>
              </a:spcBef>
              <a:defRPr>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3B6380A4-5386-4A8A-92F7-D8F983CA5D82}" type="slidenum">
              <a:rPr lang="en-US" altLang="en-US" smtClean="0">
                <a:cs typeface="Angsana New" panose="02020603050405020304" pitchFamily="18" charset="-34"/>
              </a:rPr>
              <a:pPr>
                <a:spcBef>
                  <a:spcPct val="0"/>
                </a:spcBef>
              </a:pPr>
              <a:t>6</a:t>
            </a:fld>
            <a:endParaRPr lang="th-TH" altLang="en-US">
              <a:cs typeface="Angsana New" panose="02020603050405020304" pitchFamily="18" charset="-34"/>
            </a:endParaRPr>
          </a:p>
        </p:txBody>
      </p:sp>
      <p:sp>
        <p:nvSpPr>
          <p:cNvPr id="15363" name="Rectangle 2"/>
          <p:cNvSpPr>
            <a:spLocks noGrp="1" noRot="1" noChangeAspect="1" noChangeArrowheads="1" noTextEdit="1"/>
          </p:cNvSpPr>
          <p:nvPr>
            <p:ph type="sldImg"/>
          </p:nvPr>
        </p:nvSpPr>
        <p:spPr>
          <a:xfrm>
            <a:off x="457200" y="720725"/>
            <a:ext cx="6400800" cy="360045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h-TH" altLang="en-US" dirty="0" err="1">
                <a:latin typeface="Arial" panose="020B0604020202020204" pitchFamily="34" charset="0"/>
              </a:rPr>
              <a:t>In</a:t>
            </a:r>
            <a:r>
              <a:rPr lang="th-TH" altLang="en-US" dirty="0">
                <a:latin typeface="Arial" panose="020B0604020202020204" pitchFamily="34" charset="0"/>
              </a:rPr>
              <a:t> </a:t>
            </a:r>
            <a:r>
              <a:rPr lang="th-TH" altLang="en-US" dirty="0" err="1">
                <a:latin typeface="Arial" panose="020B0604020202020204" pitchFamily="34" charset="0"/>
              </a:rPr>
              <a:t>March</a:t>
            </a:r>
            <a:r>
              <a:rPr lang="th-TH" altLang="en-US" dirty="0">
                <a:latin typeface="Arial" panose="020B0604020202020204" pitchFamily="34" charset="0"/>
              </a:rPr>
              <a:t> 1992 </a:t>
            </a:r>
            <a:r>
              <a:rPr lang="th-TH" altLang="en-US" dirty="0" err="1">
                <a:latin typeface="Arial" panose="020B0604020202020204" pitchFamily="34" charset="0"/>
              </a:rPr>
              <a:t>seized</a:t>
            </a:r>
            <a:r>
              <a:rPr lang="th-TH" altLang="en-US" dirty="0">
                <a:latin typeface="Arial" panose="020B0604020202020204" pitchFamily="34" charset="0"/>
              </a:rPr>
              <a:t> </a:t>
            </a:r>
            <a:r>
              <a:rPr lang="th-TH" altLang="en-US" dirty="0" err="1">
                <a:latin typeface="Arial" panose="020B0604020202020204" pitchFamily="34" charset="0"/>
              </a:rPr>
              <a:t>nuclear</a:t>
            </a:r>
            <a:r>
              <a:rPr lang="th-TH" altLang="en-US" dirty="0">
                <a:latin typeface="Arial" panose="020B0604020202020204" pitchFamily="34" charset="0"/>
              </a:rPr>
              <a:t> </a:t>
            </a:r>
            <a:r>
              <a:rPr lang="th-TH" altLang="en-US" dirty="0" err="1">
                <a:latin typeface="Arial" panose="020B0604020202020204" pitchFamily="34" charset="0"/>
              </a:rPr>
              <a:t>material</a:t>
            </a:r>
            <a:r>
              <a:rPr lang="th-TH" altLang="en-US" dirty="0">
                <a:latin typeface="Arial" panose="020B0604020202020204" pitchFamily="34" charset="0"/>
              </a:rPr>
              <a:t> </a:t>
            </a:r>
            <a:r>
              <a:rPr lang="th-TH" altLang="en-US" dirty="0" err="1">
                <a:latin typeface="Arial" panose="020B0604020202020204" pitchFamily="34" charset="0"/>
              </a:rPr>
              <a:t>was</a:t>
            </a:r>
            <a:r>
              <a:rPr lang="th-TH" altLang="en-US" dirty="0">
                <a:latin typeface="Arial" panose="020B0604020202020204" pitchFamily="34" charset="0"/>
              </a:rPr>
              <a:t> </a:t>
            </a:r>
            <a:r>
              <a:rPr lang="th-TH" altLang="en-US" dirty="0" err="1">
                <a:latin typeface="Arial" panose="020B0604020202020204" pitchFamily="34" charset="0"/>
              </a:rPr>
              <a:t>analysed</a:t>
            </a:r>
            <a:r>
              <a:rPr lang="th-TH" altLang="en-US" dirty="0">
                <a:latin typeface="Arial" panose="020B0604020202020204" pitchFamily="34" charset="0"/>
              </a:rPr>
              <a:t> </a:t>
            </a:r>
            <a:r>
              <a:rPr lang="th-TH" altLang="en-US" dirty="0" err="1">
                <a:latin typeface="Arial" panose="020B0604020202020204" pitchFamily="34" charset="0"/>
              </a:rPr>
              <a:t>at</a:t>
            </a:r>
            <a:r>
              <a:rPr lang="th-TH" altLang="en-US" dirty="0">
                <a:latin typeface="Arial" panose="020B0604020202020204" pitchFamily="34" charset="0"/>
              </a:rPr>
              <a:t> </a:t>
            </a:r>
            <a:r>
              <a:rPr lang="th-TH" altLang="en-US" dirty="0" err="1">
                <a:latin typeface="Arial" panose="020B0604020202020204" pitchFamily="34" charset="0"/>
              </a:rPr>
              <a:t>the</a:t>
            </a:r>
            <a:endParaRPr lang="th-TH" altLang="en-US" dirty="0">
              <a:latin typeface="Arial" panose="020B0604020202020204" pitchFamily="34" charset="0"/>
            </a:endParaRPr>
          </a:p>
          <a:p>
            <a:pPr eaLnBrk="1" hangingPunct="1"/>
            <a:r>
              <a:rPr lang="th-TH" altLang="en-US" dirty="0" err="1">
                <a:latin typeface="Arial" panose="020B0604020202020204" pitchFamily="34" charset="0"/>
              </a:rPr>
              <a:t>ITU</a:t>
            </a:r>
            <a:r>
              <a:rPr lang="th-TH" altLang="en-US" dirty="0">
                <a:latin typeface="Arial" panose="020B0604020202020204" pitchFamily="34" charset="0"/>
              </a:rPr>
              <a:t> </a:t>
            </a:r>
            <a:r>
              <a:rPr lang="th-TH" altLang="en-US" dirty="0" err="1">
                <a:latin typeface="Arial" panose="020B0604020202020204" pitchFamily="34" charset="0"/>
              </a:rPr>
              <a:t>Institute</a:t>
            </a:r>
            <a:r>
              <a:rPr lang="th-TH" altLang="en-US" dirty="0">
                <a:latin typeface="Arial" panose="020B0604020202020204" pitchFamily="34" charset="0"/>
              </a:rPr>
              <a:t> </a:t>
            </a:r>
            <a:r>
              <a:rPr lang="th-TH" altLang="en-US" dirty="0" err="1">
                <a:latin typeface="Arial" panose="020B0604020202020204" pitchFamily="34" charset="0"/>
              </a:rPr>
              <a:t>for</a:t>
            </a:r>
            <a:r>
              <a:rPr lang="th-TH" altLang="en-US" dirty="0">
                <a:latin typeface="Arial" panose="020B0604020202020204" pitchFamily="34" charset="0"/>
              </a:rPr>
              <a:t> </a:t>
            </a:r>
            <a:r>
              <a:rPr lang="th-TH" altLang="en-US" dirty="0" err="1">
                <a:latin typeface="Arial" panose="020B0604020202020204" pitchFamily="34" charset="0"/>
              </a:rPr>
              <a:t>Transuranium</a:t>
            </a:r>
            <a:r>
              <a:rPr lang="th-TH" altLang="en-US" dirty="0">
                <a:latin typeface="Arial" panose="020B0604020202020204" pitchFamily="34" charset="0"/>
              </a:rPr>
              <a:t> </a:t>
            </a:r>
            <a:r>
              <a:rPr lang="th-TH" altLang="en-US" dirty="0" err="1">
                <a:latin typeface="Arial" panose="020B0604020202020204" pitchFamily="34" charset="0"/>
              </a:rPr>
              <a:t>Elements</a:t>
            </a:r>
            <a:r>
              <a:rPr lang="th-TH" altLang="en-US" dirty="0">
                <a:latin typeface="Arial" panose="020B0604020202020204" pitchFamily="34" charset="0"/>
              </a:rPr>
              <a:t> (</a:t>
            </a:r>
            <a:r>
              <a:rPr lang="th-TH" altLang="en-US" dirty="0" err="1">
                <a:latin typeface="Arial" panose="020B0604020202020204" pitchFamily="34" charset="0"/>
              </a:rPr>
              <a:t>ITU</a:t>
            </a:r>
            <a:r>
              <a:rPr lang="th-TH" altLang="en-US" dirty="0">
                <a:latin typeface="Arial" panose="020B0604020202020204" pitchFamily="34" charset="0"/>
              </a:rPr>
              <a:t>) </a:t>
            </a:r>
            <a:r>
              <a:rPr lang="th-TH" altLang="en-US" dirty="0" err="1">
                <a:latin typeface="Arial" panose="020B0604020202020204" pitchFamily="34" charset="0"/>
              </a:rPr>
              <a:t>in</a:t>
            </a:r>
            <a:r>
              <a:rPr lang="th-TH" altLang="en-US" dirty="0">
                <a:latin typeface="Arial" panose="020B0604020202020204" pitchFamily="34" charset="0"/>
              </a:rPr>
              <a:t> </a:t>
            </a:r>
            <a:r>
              <a:rPr lang="th-TH" altLang="en-US" dirty="0" err="1">
                <a:latin typeface="Arial" panose="020B0604020202020204" pitchFamily="34" charset="0"/>
              </a:rPr>
              <a:t>Karlsruhe</a:t>
            </a:r>
            <a:endParaRPr lang="th-TH" altLang="en-US" dirty="0">
              <a:latin typeface="Arial" panose="020B0604020202020204" pitchFamily="34" charset="0"/>
            </a:endParaRPr>
          </a:p>
          <a:p>
            <a:pPr eaLnBrk="1" hangingPunct="1"/>
            <a:r>
              <a:rPr lang="th-TH" altLang="en-US" dirty="0" err="1">
                <a:latin typeface="Arial" panose="020B0604020202020204" pitchFamily="34" charset="0"/>
              </a:rPr>
              <a:t>for</a:t>
            </a:r>
            <a:r>
              <a:rPr lang="th-TH" altLang="en-US" dirty="0">
                <a:latin typeface="Arial" panose="020B0604020202020204" pitchFamily="34" charset="0"/>
              </a:rPr>
              <a:t> </a:t>
            </a:r>
            <a:r>
              <a:rPr lang="th-TH" altLang="en-US" dirty="0" err="1">
                <a:latin typeface="Arial" panose="020B0604020202020204" pitchFamily="34" charset="0"/>
              </a:rPr>
              <a:t>the</a:t>
            </a:r>
            <a:r>
              <a:rPr lang="th-TH" altLang="en-US" dirty="0">
                <a:latin typeface="Arial" panose="020B0604020202020204" pitchFamily="34" charset="0"/>
              </a:rPr>
              <a:t> </a:t>
            </a:r>
            <a:r>
              <a:rPr lang="th-TH" altLang="en-US" dirty="0" err="1">
                <a:latin typeface="Arial" panose="020B0604020202020204" pitchFamily="34" charset="0"/>
              </a:rPr>
              <a:t>first</a:t>
            </a:r>
            <a:r>
              <a:rPr lang="th-TH" altLang="en-US" dirty="0">
                <a:latin typeface="Arial" panose="020B0604020202020204" pitchFamily="34" charset="0"/>
              </a:rPr>
              <a:t> </a:t>
            </a:r>
            <a:r>
              <a:rPr lang="th-TH" altLang="en-US" dirty="0" err="1">
                <a:latin typeface="Arial" panose="020B0604020202020204" pitchFamily="34" charset="0"/>
              </a:rPr>
              <a:t>time</a:t>
            </a:r>
            <a:r>
              <a:rPr lang="th-TH" altLang="en-US" dirty="0">
                <a:latin typeface="Arial" panose="020B0604020202020204" pitchFamily="34" charset="0"/>
              </a:rPr>
              <a:t>. </a:t>
            </a:r>
            <a:r>
              <a:rPr lang="th-TH" altLang="en-US" dirty="0" err="1">
                <a:latin typeface="Arial" panose="020B0604020202020204" pitchFamily="34" charset="0"/>
              </a:rPr>
              <a:t>It</a:t>
            </a:r>
            <a:r>
              <a:rPr lang="th-TH" altLang="en-US" dirty="0">
                <a:latin typeface="Arial" panose="020B0604020202020204" pitchFamily="34" charset="0"/>
              </a:rPr>
              <a:t> </a:t>
            </a:r>
            <a:r>
              <a:rPr lang="th-TH" altLang="en-US" dirty="0" err="1">
                <a:latin typeface="Arial" panose="020B0604020202020204" pitchFamily="34" charset="0"/>
              </a:rPr>
              <a:t>marked</a:t>
            </a:r>
            <a:r>
              <a:rPr lang="th-TH" altLang="en-US" dirty="0">
                <a:latin typeface="Arial" panose="020B0604020202020204" pitchFamily="34" charset="0"/>
              </a:rPr>
              <a:t> </a:t>
            </a:r>
            <a:r>
              <a:rPr lang="th-TH" altLang="en-US" dirty="0" err="1">
                <a:latin typeface="Arial" panose="020B0604020202020204" pitchFamily="34" charset="0"/>
              </a:rPr>
              <a:t>the</a:t>
            </a:r>
            <a:r>
              <a:rPr lang="th-TH" altLang="en-US" dirty="0">
                <a:latin typeface="Arial" panose="020B0604020202020204" pitchFamily="34" charset="0"/>
              </a:rPr>
              <a:t> </a:t>
            </a:r>
            <a:r>
              <a:rPr lang="th-TH" altLang="en-US" dirty="0" err="1">
                <a:latin typeface="Arial" panose="020B0604020202020204" pitchFamily="34" charset="0"/>
              </a:rPr>
              <a:t>birth</a:t>
            </a:r>
            <a:r>
              <a:rPr lang="th-TH" altLang="en-US" dirty="0">
                <a:latin typeface="Arial" panose="020B0604020202020204" pitchFamily="34" charset="0"/>
              </a:rPr>
              <a:t> </a:t>
            </a:r>
            <a:r>
              <a:rPr lang="th-TH" altLang="en-US" dirty="0" err="1">
                <a:latin typeface="Arial" panose="020B0604020202020204" pitchFamily="34" charset="0"/>
              </a:rPr>
              <a:t>of</a:t>
            </a:r>
            <a:r>
              <a:rPr lang="th-TH" altLang="en-US" dirty="0">
                <a:latin typeface="Arial" panose="020B0604020202020204" pitchFamily="34" charset="0"/>
              </a:rPr>
              <a:t> a </a:t>
            </a:r>
            <a:r>
              <a:rPr lang="th-TH" altLang="en-US" dirty="0" err="1">
                <a:latin typeface="Arial" panose="020B0604020202020204" pitchFamily="34" charset="0"/>
              </a:rPr>
              <a:t>new</a:t>
            </a:r>
            <a:r>
              <a:rPr lang="th-TH" altLang="en-US" dirty="0">
                <a:latin typeface="Arial" panose="020B0604020202020204" pitchFamily="34" charset="0"/>
              </a:rPr>
              <a:t> </a:t>
            </a:r>
            <a:r>
              <a:rPr lang="th-TH" altLang="en-US" dirty="0" err="1">
                <a:latin typeface="Arial" panose="020B0604020202020204" pitchFamily="34" charset="0"/>
              </a:rPr>
              <a:t>discipline</a:t>
            </a:r>
            <a:endParaRPr lang="th-TH" altLang="en-US" dirty="0">
              <a:latin typeface="Arial" panose="020B0604020202020204" pitchFamily="34" charset="0"/>
            </a:endParaRPr>
          </a:p>
          <a:p>
            <a:pPr eaLnBrk="1" hangingPunct="1"/>
            <a:r>
              <a:rPr lang="th-TH" altLang="en-US" dirty="0" err="1">
                <a:latin typeface="Arial" panose="020B0604020202020204" pitchFamily="34" charset="0"/>
              </a:rPr>
              <a:t>in</a:t>
            </a:r>
            <a:r>
              <a:rPr lang="th-TH" altLang="en-US" dirty="0">
                <a:latin typeface="Arial" panose="020B0604020202020204" pitchFamily="34" charset="0"/>
              </a:rPr>
              <a:t> </a:t>
            </a:r>
            <a:r>
              <a:rPr lang="th-TH" altLang="en-US" dirty="0" err="1">
                <a:latin typeface="Arial" panose="020B0604020202020204" pitchFamily="34" charset="0"/>
              </a:rPr>
              <a:t>science</a:t>
            </a:r>
            <a:r>
              <a:rPr lang="th-TH" altLang="en-US" dirty="0">
                <a:latin typeface="Arial" panose="020B0604020202020204" pitchFamily="34" charset="0"/>
              </a:rPr>
              <a:t>: </a:t>
            </a:r>
            <a:r>
              <a:rPr lang="th-TH" altLang="en-US" dirty="0" err="1">
                <a:latin typeface="Arial" panose="020B0604020202020204" pitchFamily="34" charset="0"/>
              </a:rPr>
              <a:t>nuclear</a:t>
            </a:r>
            <a:r>
              <a:rPr lang="th-TH" altLang="en-US" dirty="0">
                <a:latin typeface="Arial" panose="020B0604020202020204" pitchFamily="34" charset="0"/>
              </a:rPr>
              <a:t> </a:t>
            </a:r>
            <a:r>
              <a:rPr lang="th-TH" altLang="en-US" dirty="0" err="1">
                <a:latin typeface="Arial" panose="020B0604020202020204" pitchFamily="34" charset="0"/>
              </a:rPr>
              <a:t>forensics</a:t>
            </a:r>
            <a:r>
              <a:rPr lang="th-TH" altLang="en-US" dirty="0">
                <a:latin typeface="Arial" panose="020B0604020202020204" pitchFamily="34" charset="0"/>
              </a:rPr>
              <a:t>. </a:t>
            </a:r>
            <a:r>
              <a:rPr lang="th-TH" altLang="en-US" dirty="0" err="1">
                <a:latin typeface="Arial" panose="020B0604020202020204" pitchFamily="34" charset="0"/>
              </a:rPr>
              <a:t>This</a:t>
            </a:r>
            <a:r>
              <a:rPr lang="th-TH" altLang="en-US" dirty="0">
                <a:latin typeface="Arial" panose="020B0604020202020204" pitchFamily="34" charset="0"/>
              </a:rPr>
              <a:t> </a:t>
            </a:r>
            <a:r>
              <a:rPr lang="th-TH" altLang="en-US" dirty="0" err="1">
                <a:latin typeface="Arial" panose="020B0604020202020204" pitchFamily="34" charset="0"/>
              </a:rPr>
              <a:t>first</a:t>
            </a:r>
            <a:r>
              <a:rPr lang="th-TH" altLang="en-US" dirty="0">
                <a:latin typeface="Arial" panose="020B0604020202020204" pitchFamily="34" charset="0"/>
              </a:rPr>
              <a:t> </a:t>
            </a:r>
            <a:r>
              <a:rPr lang="th-TH" altLang="en-US" dirty="0" err="1">
                <a:latin typeface="Arial" panose="020B0604020202020204" pitchFamily="34" charset="0"/>
              </a:rPr>
              <a:t>seizure</a:t>
            </a:r>
            <a:r>
              <a:rPr lang="th-TH" altLang="en-US" dirty="0">
                <a:latin typeface="Arial" panose="020B0604020202020204" pitchFamily="34" charset="0"/>
              </a:rPr>
              <a:t>, </a:t>
            </a:r>
            <a:r>
              <a:rPr lang="th-TH" altLang="en-US" dirty="0" err="1">
                <a:latin typeface="Arial" panose="020B0604020202020204" pitchFamily="34" charset="0"/>
              </a:rPr>
              <a:t>the</a:t>
            </a:r>
            <a:r>
              <a:rPr lang="th-TH" altLang="en-US" dirty="0">
                <a:latin typeface="Arial" panose="020B0604020202020204" pitchFamily="34" charset="0"/>
              </a:rPr>
              <a:t> </a:t>
            </a:r>
            <a:r>
              <a:rPr lang="th-TH" altLang="en-US" dirty="0" err="1">
                <a:latin typeface="Arial" panose="020B0604020202020204" pitchFamily="34" charset="0"/>
              </a:rPr>
              <a:t>so</a:t>
            </a:r>
            <a:r>
              <a:rPr lang="th-TH" altLang="en-US" dirty="0">
                <a:latin typeface="Arial" panose="020B0604020202020204" pitchFamily="34" charset="0"/>
              </a:rPr>
              <a:t>-</a:t>
            </a:r>
            <a:r>
              <a:rPr lang="th-TH" altLang="en-US" dirty="0" err="1">
                <a:latin typeface="Arial" panose="020B0604020202020204" pitchFamily="34" charset="0"/>
              </a:rPr>
              <a:t>called</a:t>
            </a:r>
            <a:endParaRPr lang="th-TH" altLang="en-US" dirty="0">
              <a:latin typeface="Arial" panose="020B0604020202020204" pitchFamily="34" charset="0"/>
            </a:endParaRPr>
          </a:p>
          <a:p>
            <a:pPr eaLnBrk="1" hangingPunct="1"/>
            <a:r>
              <a:rPr lang="th-TH" altLang="en-US" dirty="0">
                <a:latin typeface="Arial" panose="020B0604020202020204" pitchFamily="34" charset="0"/>
              </a:rPr>
              <a:t>“</a:t>
            </a:r>
            <a:r>
              <a:rPr lang="th-TH" altLang="en-US" dirty="0" err="1">
                <a:latin typeface="Arial" panose="020B0604020202020204" pitchFamily="34" charset="0"/>
              </a:rPr>
              <a:t>Find</a:t>
            </a:r>
            <a:r>
              <a:rPr lang="th-TH" altLang="en-US" dirty="0">
                <a:latin typeface="Arial" panose="020B0604020202020204" pitchFamily="34" charset="0"/>
              </a:rPr>
              <a:t>-1” </a:t>
            </a:r>
            <a:r>
              <a:rPr lang="th-TH" altLang="en-US" dirty="0" err="1">
                <a:latin typeface="Arial" panose="020B0604020202020204" pitchFamily="34" charset="0"/>
              </a:rPr>
              <a:t>was</a:t>
            </a:r>
            <a:r>
              <a:rPr lang="th-TH" altLang="en-US" dirty="0">
                <a:latin typeface="Arial" panose="020B0604020202020204" pitchFamily="34" charset="0"/>
              </a:rPr>
              <a:t> </a:t>
            </a:r>
            <a:r>
              <a:rPr lang="th-TH" altLang="en-US" dirty="0" err="1">
                <a:latin typeface="Arial" panose="020B0604020202020204" pitchFamily="34" charset="0"/>
              </a:rPr>
              <a:t>intercepted</a:t>
            </a:r>
            <a:r>
              <a:rPr lang="th-TH" altLang="en-US" dirty="0">
                <a:latin typeface="Arial" panose="020B0604020202020204" pitchFamily="34" charset="0"/>
              </a:rPr>
              <a:t> </a:t>
            </a:r>
            <a:r>
              <a:rPr lang="th-TH" altLang="en-US" dirty="0" err="1">
                <a:latin typeface="Arial" panose="020B0604020202020204" pitchFamily="34" charset="0"/>
              </a:rPr>
              <a:t>in</a:t>
            </a:r>
            <a:r>
              <a:rPr lang="th-TH" altLang="en-US" dirty="0">
                <a:latin typeface="Arial" panose="020B0604020202020204" pitchFamily="34" charset="0"/>
              </a:rPr>
              <a:t> </a:t>
            </a:r>
            <a:r>
              <a:rPr lang="th-TH" altLang="en-US" dirty="0" err="1">
                <a:latin typeface="Arial" panose="020B0604020202020204" pitchFamily="34" charset="0"/>
              </a:rPr>
              <a:t>Augsburg</a:t>
            </a:r>
            <a:r>
              <a:rPr lang="th-TH" altLang="en-US" dirty="0">
                <a:latin typeface="Arial" panose="020B0604020202020204" pitchFamily="34" charset="0"/>
              </a:rPr>
              <a:t>, </a:t>
            </a:r>
            <a:r>
              <a:rPr lang="th-TH" altLang="en-US" dirty="0" err="1">
                <a:latin typeface="Arial" panose="020B0604020202020204" pitchFamily="34" charset="0"/>
              </a:rPr>
              <a:t>Germany</a:t>
            </a:r>
            <a:r>
              <a:rPr lang="th-TH" altLang="en-US" dirty="0">
                <a:latin typeface="Arial" panose="020B0604020202020204" pitchFamily="34" charset="0"/>
              </a:rPr>
              <a:t> </a:t>
            </a:r>
            <a:r>
              <a:rPr lang="th-TH" altLang="en-US" dirty="0" err="1">
                <a:latin typeface="Arial" panose="020B0604020202020204" pitchFamily="34" charset="0"/>
              </a:rPr>
              <a:t>and</a:t>
            </a:r>
            <a:r>
              <a:rPr lang="th-TH" altLang="en-US" dirty="0">
                <a:latin typeface="Arial" panose="020B0604020202020204" pitchFamily="34" charset="0"/>
              </a:rPr>
              <a:t> </a:t>
            </a:r>
            <a:r>
              <a:rPr lang="th-TH" altLang="en-US" dirty="0" err="1">
                <a:latin typeface="Arial" panose="020B0604020202020204" pitchFamily="34" charset="0"/>
              </a:rPr>
              <a:t>it</a:t>
            </a:r>
            <a:r>
              <a:rPr lang="th-TH" altLang="en-US" dirty="0">
                <a:latin typeface="Arial" panose="020B0604020202020204" pitchFamily="34" charset="0"/>
              </a:rPr>
              <a:t> </a:t>
            </a:r>
            <a:r>
              <a:rPr lang="th-TH" altLang="en-US" dirty="0" err="1">
                <a:latin typeface="Arial" panose="020B0604020202020204" pitchFamily="34" charset="0"/>
              </a:rPr>
              <a:t>consists</a:t>
            </a:r>
            <a:endParaRPr lang="th-TH" altLang="en-US" dirty="0">
              <a:latin typeface="Arial" panose="020B0604020202020204" pitchFamily="34" charset="0"/>
            </a:endParaRPr>
          </a:p>
          <a:p>
            <a:pPr eaLnBrk="1" hangingPunct="1"/>
            <a:r>
              <a:rPr lang="th-TH" altLang="en-US" dirty="0" err="1">
                <a:latin typeface="Arial" panose="020B0604020202020204" pitchFamily="34" charset="0"/>
              </a:rPr>
              <a:t>of</a:t>
            </a:r>
            <a:r>
              <a:rPr lang="th-TH" altLang="en-US" dirty="0">
                <a:latin typeface="Arial" panose="020B0604020202020204" pitchFamily="34" charset="0"/>
              </a:rPr>
              <a:t> 72 </a:t>
            </a:r>
            <a:r>
              <a:rPr lang="th-TH" altLang="en-US" dirty="0" err="1">
                <a:latin typeface="Arial" panose="020B0604020202020204" pitchFamily="34" charset="0"/>
              </a:rPr>
              <a:t>uranium</a:t>
            </a:r>
            <a:r>
              <a:rPr lang="th-TH" altLang="en-US" dirty="0">
                <a:latin typeface="Arial" panose="020B0604020202020204" pitchFamily="34" charset="0"/>
              </a:rPr>
              <a:t> </a:t>
            </a:r>
            <a:r>
              <a:rPr lang="th-TH" altLang="en-US" dirty="0" err="1">
                <a:latin typeface="Arial" panose="020B0604020202020204" pitchFamily="34" charset="0"/>
              </a:rPr>
              <a:t>pellets</a:t>
            </a:r>
            <a:endParaRPr lang="th-TH" altLang="en-US" dirty="0">
              <a:latin typeface="Arial" panose="020B0604020202020204" pitchFamily="34" charset="0"/>
            </a:endParaRPr>
          </a:p>
          <a:p>
            <a:pPr eaLnBrk="1" hangingPunct="1"/>
            <a:endParaRPr lang="th-TH" altLang="en-US" dirty="0">
              <a:latin typeface="Arial" panose="020B0604020202020204" pitchFamily="34" charset="0"/>
            </a:endParaRPr>
          </a:p>
        </p:txBody>
      </p:sp>
    </p:spTree>
    <p:extLst>
      <p:ext uri="{BB962C8B-B14F-4D97-AF65-F5344CB8AC3E}">
        <p14:creationId xmlns:p14="http://schemas.microsoft.com/office/powerpoint/2010/main" val="169001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0" i="0" kern="1200" dirty="0">
                <a:solidFill>
                  <a:schemeClr val="tx1"/>
                </a:solidFill>
                <a:effectLst/>
                <a:latin typeface="Arial" charset="0"/>
                <a:ea typeface="+mn-ea"/>
                <a:cs typeface="Tahoma" pitchFamily="34" charset="0"/>
              </a:rPr>
              <a:t>When an incoming neutron causes the nucleus of an atom to split, other neutrons are released at very high speed. If at least one (on average) of these neutrons can be made to cause split another fuel atom, a sustained chain reaction is possible. As it happens, fuel atoms (like uranium) are more likely to absorb a neutron whizzing by if it’s going slow (see Figure 1). So, many reactor designs use moderators to make a chain reaction easier to attain.</a:t>
            </a:r>
          </a:p>
          <a:p>
            <a:r>
              <a:rPr lang="en-US" b="0" i="0" kern="1200" dirty="0">
                <a:solidFill>
                  <a:schemeClr val="tx1"/>
                </a:solidFill>
                <a:effectLst/>
                <a:latin typeface="Arial" charset="0"/>
                <a:ea typeface="+mn-ea"/>
                <a:cs typeface="Tahoma" pitchFamily="34" charset="0"/>
              </a:rPr>
              <a:t>Graphite modulator </a:t>
            </a:r>
            <a:r>
              <a:rPr lang="th-TH" b="0" i="0" kern="1200" dirty="0">
                <a:solidFill>
                  <a:schemeClr val="tx1"/>
                </a:solidFill>
                <a:effectLst/>
                <a:latin typeface="Arial" charset="0"/>
                <a:ea typeface="+mn-ea"/>
                <a:cs typeface="Tahoma" pitchFamily="34" charset="0"/>
              </a:rPr>
              <a:t>ทำหน้าที่ </a:t>
            </a:r>
            <a:r>
              <a:rPr lang="en-US" b="0" i="0" kern="1200" dirty="0">
                <a:solidFill>
                  <a:schemeClr val="tx1"/>
                </a:solidFill>
                <a:effectLst/>
                <a:latin typeface="Arial" charset="0"/>
                <a:ea typeface="+mn-ea"/>
                <a:cs typeface="Tahoma" pitchFamily="34" charset="0"/>
              </a:rPr>
              <a:t>slow down </a:t>
            </a:r>
            <a:r>
              <a:rPr lang="th-TH" b="0" i="0" kern="1200" dirty="0">
                <a:solidFill>
                  <a:schemeClr val="tx1"/>
                </a:solidFill>
                <a:effectLst/>
                <a:latin typeface="Arial" charset="0"/>
                <a:ea typeface="+mn-ea"/>
                <a:cs typeface="Tahoma" pitchFamily="34" charset="0"/>
              </a:rPr>
              <a:t>นิวตรอน เพิ่มโอกาสในการเกิดปฏิกิริยา </a:t>
            </a:r>
            <a:r>
              <a:rPr lang="en-US" b="0" i="0" kern="1200" dirty="0">
                <a:solidFill>
                  <a:schemeClr val="tx1"/>
                </a:solidFill>
                <a:effectLst/>
                <a:latin typeface="Arial" charset="0"/>
                <a:ea typeface="+mn-ea"/>
                <a:cs typeface="Tahoma" pitchFamily="34" charset="0"/>
              </a:rPr>
              <a:t>fission.</a:t>
            </a:r>
          </a:p>
          <a:p>
            <a:r>
              <a:rPr lang="en-US" b="0" i="0" kern="1200" dirty="0">
                <a:solidFill>
                  <a:schemeClr val="tx1"/>
                </a:solidFill>
                <a:effectLst/>
                <a:latin typeface="Arial" charset="0"/>
                <a:ea typeface="+mn-ea"/>
                <a:cs typeface="Tahoma" pitchFamily="34" charset="0"/>
              </a:rPr>
              <a:t>Control rod </a:t>
            </a:r>
            <a:r>
              <a:rPr lang="th-TH" b="0" i="0" kern="1200" dirty="0">
                <a:solidFill>
                  <a:schemeClr val="tx1"/>
                </a:solidFill>
                <a:effectLst/>
                <a:latin typeface="Arial" charset="0"/>
                <a:ea typeface="+mn-ea"/>
                <a:cs typeface="Tahoma" pitchFamily="34" charset="0"/>
              </a:rPr>
              <a:t>ทำหน้าที่จับ </a:t>
            </a:r>
            <a:r>
              <a:rPr lang="en-US" b="0" i="0" kern="1200" dirty="0">
                <a:solidFill>
                  <a:schemeClr val="tx1"/>
                </a:solidFill>
                <a:effectLst/>
                <a:latin typeface="Arial" charset="0"/>
                <a:ea typeface="+mn-ea"/>
                <a:cs typeface="Tahoma" pitchFamily="34" charset="0"/>
              </a:rPr>
              <a:t>neutron </a:t>
            </a:r>
            <a:r>
              <a:rPr lang="th-TH" b="0" i="0" kern="1200" dirty="0">
                <a:solidFill>
                  <a:schemeClr val="tx1"/>
                </a:solidFill>
                <a:effectLst/>
                <a:latin typeface="Arial" charset="0"/>
                <a:ea typeface="+mn-ea"/>
                <a:cs typeface="Tahoma" pitchFamily="34" charset="0"/>
              </a:rPr>
              <a:t>ทำให้สามารถควบคุมอัตราการเกิดปฏิกิริยานิวเคลียร์ ฟิชชัน ไม่ให้เกิดมากจนเกินไป</a:t>
            </a:r>
            <a:endParaRPr lang="en-US" dirty="0"/>
          </a:p>
        </p:txBody>
      </p:sp>
      <p:sp>
        <p:nvSpPr>
          <p:cNvPr id="4" name="Slide Number Placeholder 3"/>
          <p:cNvSpPr>
            <a:spLocks noGrp="1"/>
          </p:cNvSpPr>
          <p:nvPr>
            <p:ph type="sldNum" sz="quarter" idx="10"/>
          </p:nvPr>
        </p:nvSpPr>
        <p:spPr/>
        <p:txBody>
          <a:bodyPr/>
          <a:lstStyle/>
          <a:p>
            <a:pPr>
              <a:defRPr/>
            </a:pPr>
            <a:fld id="{40F4BC0D-FF4A-4BE2-8B99-C650A2091A7C}" type="slidenum">
              <a:rPr lang="en-US" altLang="en-US" smtClean="0"/>
              <a:pPr>
                <a:defRPr/>
              </a:pPr>
              <a:t>7</a:t>
            </a:fld>
            <a:endParaRPr lang="th-TH" altLang="en-US"/>
          </a:p>
        </p:txBody>
      </p:sp>
    </p:spTree>
    <p:extLst>
      <p:ext uri="{BB962C8B-B14F-4D97-AF65-F5344CB8AC3E}">
        <p14:creationId xmlns:p14="http://schemas.microsoft.com/office/powerpoint/2010/main" val="271987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cs typeface="Tahoma" panose="020B0604030504040204" pitchFamily="34" charset="0"/>
              </a:defRPr>
            </a:lvl1pPr>
            <a:lvl2pPr marL="742950" indent="-285750">
              <a:spcBef>
                <a:spcPct val="30000"/>
              </a:spcBef>
              <a:defRPr>
                <a:solidFill>
                  <a:schemeClr val="tx1"/>
                </a:solidFill>
                <a:latin typeface="Arial" panose="020B0604020202020204" pitchFamily="34" charset="0"/>
                <a:cs typeface="Tahoma" panose="020B0604030504040204" pitchFamily="34" charset="0"/>
              </a:defRPr>
            </a:lvl2pPr>
            <a:lvl3pPr marL="1143000" indent="-228600">
              <a:spcBef>
                <a:spcPct val="30000"/>
              </a:spcBef>
              <a:defRPr>
                <a:solidFill>
                  <a:schemeClr val="tx1"/>
                </a:solidFill>
                <a:latin typeface="Arial" panose="020B0604020202020204" pitchFamily="34" charset="0"/>
                <a:cs typeface="Tahoma" panose="020B0604030504040204" pitchFamily="34" charset="0"/>
              </a:defRPr>
            </a:lvl3pPr>
            <a:lvl4pPr marL="1600200" indent="-228600">
              <a:spcBef>
                <a:spcPct val="30000"/>
              </a:spcBef>
              <a:defRPr>
                <a:solidFill>
                  <a:schemeClr val="tx1"/>
                </a:solidFill>
                <a:latin typeface="Arial" panose="020B0604020202020204" pitchFamily="34" charset="0"/>
                <a:cs typeface="Tahoma" panose="020B0604030504040204" pitchFamily="34" charset="0"/>
              </a:defRPr>
            </a:lvl4pPr>
            <a:lvl5pPr marL="2057400" indent="-228600">
              <a:spcBef>
                <a:spcPct val="30000"/>
              </a:spcBef>
              <a:defRPr>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ED38B692-4C60-4CDF-BA02-D08F4962EEC6}" type="slidenum">
              <a:rPr lang="en-US" altLang="en-US" smtClean="0">
                <a:cs typeface="Angsana New" panose="02020603050405020304" pitchFamily="18" charset="-34"/>
              </a:rPr>
              <a:pPr>
                <a:spcBef>
                  <a:spcPct val="0"/>
                </a:spcBef>
              </a:pPr>
              <a:t>8</a:t>
            </a:fld>
            <a:endParaRPr lang="th-TH" altLang="en-US">
              <a:cs typeface="Angsana New" panose="02020603050405020304" pitchFamily="18" charset="-34"/>
            </a:endParaRPr>
          </a:p>
        </p:txBody>
      </p:sp>
      <p:sp>
        <p:nvSpPr>
          <p:cNvPr id="17411" name="Rectangle 2"/>
          <p:cNvSpPr>
            <a:spLocks noGrp="1" noRot="1" noChangeAspect="1" noChangeArrowheads="1" noTextEdit="1"/>
          </p:cNvSpPr>
          <p:nvPr>
            <p:ph type="sldImg"/>
          </p:nvPr>
        </p:nvSpPr>
        <p:spPr>
          <a:xfrm>
            <a:off x="457200" y="720725"/>
            <a:ext cx="6400800" cy="36004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1" kern="1200" dirty="0">
                <a:solidFill>
                  <a:schemeClr val="tx1"/>
                </a:solidFill>
                <a:effectLst/>
                <a:latin typeface="Arial" charset="0"/>
                <a:ea typeface="+mn-ea"/>
                <a:cs typeface="Tahoma" pitchFamily="34" charset="0"/>
              </a:rPr>
              <a:t>Low enriched uranium</a:t>
            </a:r>
            <a:r>
              <a:rPr lang="en-US" b="0" i="0" kern="1200" dirty="0">
                <a:solidFill>
                  <a:schemeClr val="tx1"/>
                </a:solidFill>
                <a:effectLst/>
                <a:latin typeface="Arial" charset="0"/>
                <a:ea typeface="+mn-ea"/>
                <a:cs typeface="Tahoma" pitchFamily="34" charset="0"/>
              </a:rPr>
              <a:t> (LEU) has a lower than 20% concentration of </a:t>
            </a:r>
            <a:r>
              <a:rPr lang="en-US" b="0" i="0" kern="1200" baseline="30000" dirty="0">
                <a:solidFill>
                  <a:schemeClr val="tx1"/>
                </a:solidFill>
                <a:effectLst/>
                <a:latin typeface="Arial" charset="0"/>
                <a:ea typeface="+mn-ea"/>
                <a:cs typeface="Tahoma" pitchFamily="34" charset="0"/>
              </a:rPr>
              <a:t>235</a:t>
            </a:r>
            <a:r>
              <a:rPr lang="en-US" b="0" i="0" kern="1200" dirty="0">
                <a:solidFill>
                  <a:schemeClr val="tx1"/>
                </a:solidFill>
                <a:effectLst/>
                <a:latin typeface="Arial" charset="0"/>
                <a:ea typeface="+mn-ea"/>
                <a:cs typeface="Tahoma" pitchFamily="34" charset="0"/>
              </a:rPr>
              <a:t>U</a:t>
            </a:r>
          </a:p>
          <a:p>
            <a:pPr eaLnBrk="1" hangingPunct="1"/>
            <a:r>
              <a:rPr lang="en-US" altLang="en-US" b="0" i="0" kern="1200" dirty="0">
                <a:solidFill>
                  <a:schemeClr val="tx1"/>
                </a:solidFill>
                <a:effectLst/>
                <a:latin typeface="Arial" charset="0"/>
                <a:ea typeface="+mn-ea"/>
                <a:cs typeface="Tahoma" pitchFamily="34" charset="0"/>
              </a:rPr>
              <a:t>The investigation aims to identify the origin and intended use.</a:t>
            </a:r>
            <a:endParaRPr lang="th-TH" altLang="en-US" dirty="0">
              <a:latin typeface="Arial" panose="020B0604020202020204" pitchFamily="34" charset="0"/>
            </a:endParaRPr>
          </a:p>
        </p:txBody>
      </p:sp>
    </p:spTree>
    <p:extLst>
      <p:ext uri="{BB962C8B-B14F-4D97-AF65-F5344CB8AC3E}">
        <p14:creationId xmlns:p14="http://schemas.microsoft.com/office/powerpoint/2010/main" val="18390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cs typeface="Tahoma" panose="020B0604030504040204" pitchFamily="34" charset="0"/>
              </a:defRPr>
            </a:lvl1pPr>
            <a:lvl2pPr marL="742950" indent="-285750">
              <a:spcBef>
                <a:spcPct val="30000"/>
              </a:spcBef>
              <a:defRPr>
                <a:solidFill>
                  <a:schemeClr val="tx1"/>
                </a:solidFill>
                <a:latin typeface="Arial" panose="020B0604020202020204" pitchFamily="34" charset="0"/>
                <a:cs typeface="Tahoma" panose="020B0604030504040204" pitchFamily="34" charset="0"/>
              </a:defRPr>
            </a:lvl2pPr>
            <a:lvl3pPr marL="1143000" indent="-228600">
              <a:spcBef>
                <a:spcPct val="30000"/>
              </a:spcBef>
              <a:defRPr>
                <a:solidFill>
                  <a:schemeClr val="tx1"/>
                </a:solidFill>
                <a:latin typeface="Arial" panose="020B0604020202020204" pitchFamily="34" charset="0"/>
                <a:cs typeface="Tahoma" panose="020B0604030504040204" pitchFamily="34" charset="0"/>
              </a:defRPr>
            </a:lvl3pPr>
            <a:lvl4pPr marL="1600200" indent="-228600">
              <a:spcBef>
                <a:spcPct val="30000"/>
              </a:spcBef>
              <a:defRPr>
                <a:solidFill>
                  <a:schemeClr val="tx1"/>
                </a:solidFill>
                <a:latin typeface="Arial" panose="020B0604020202020204" pitchFamily="34" charset="0"/>
                <a:cs typeface="Tahoma" panose="020B0604030504040204" pitchFamily="34" charset="0"/>
              </a:defRPr>
            </a:lvl4pPr>
            <a:lvl5pPr marL="2057400" indent="-228600">
              <a:spcBef>
                <a:spcPct val="30000"/>
              </a:spcBef>
              <a:defRPr>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7DC914BD-443E-4A94-8934-EC5CED80F7BD}" type="slidenum">
              <a:rPr lang="en-US" altLang="en-US" smtClean="0">
                <a:cs typeface="Angsana New" panose="02020603050405020304" pitchFamily="18" charset="-34"/>
              </a:rPr>
              <a:pPr>
                <a:spcBef>
                  <a:spcPct val="0"/>
                </a:spcBef>
              </a:pPr>
              <a:t>11</a:t>
            </a:fld>
            <a:endParaRPr lang="th-TH" altLang="en-US">
              <a:cs typeface="Angsana New" panose="02020603050405020304" pitchFamily="18" charset="-34"/>
            </a:endParaRPr>
          </a:p>
        </p:txBody>
      </p:sp>
      <p:sp>
        <p:nvSpPr>
          <p:cNvPr id="19459" name="Rectangle 2"/>
          <p:cNvSpPr>
            <a:spLocks noGrp="1" noRot="1" noChangeAspect="1" noChangeArrowheads="1" noTextEdit="1"/>
          </p:cNvSpPr>
          <p:nvPr>
            <p:ph type="sldImg"/>
          </p:nvPr>
        </p:nvSpPr>
        <p:spPr>
          <a:xfrm>
            <a:off x="457200" y="720725"/>
            <a:ext cx="6400800" cy="360045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5725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cs typeface="Tahoma" panose="020B0604030504040204" pitchFamily="34" charset="0"/>
              </a:defRPr>
            </a:lvl1pPr>
            <a:lvl2pPr marL="742950" indent="-285750">
              <a:spcBef>
                <a:spcPct val="30000"/>
              </a:spcBef>
              <a:defRPr>
                <a:solidFill>
                  <a:schemeClr val="tx1"/>
                </a:solidFill>
                <a:latin typeface="Arial" panose="020B0604020202020204" pitchFamily="34" charset="0"/>
                <a:cs typeface="Tahoma" panose="020B0604030504040204" pitchFamily="34" charset="0"/>
              </a:defRPr>
            </a:lvl2pPr>
            <a:lvl3pPr marL="1143000" indent="-228600">
              <a:spcBef>
                <a:spcPct val="30000"/>
              </a:spcBef>
              <a:defRPr>
                <a:solidFill>
                  <a:schemeClr val="tx1"/>
                </a:solidFill>
                <a:latin typeface="Arial" panose="020B0604020202020204" pitchFamily="34" charset="0"/>
                <a:cs typeface="Tahoma" panose="020B0604030504040204" pitchFamily="34" charset="0"/>
              </a:defRPr>
            </a:lvl3pPr>
            <a:lvl4pPr marL="1600200" indent="-228600">
              <a:spcBef>
                <a:spcPct val="30000"/>
              </a:spcBef>
              <a:defRPr>
                <a:solidFill>
                  <a:schemeClr val="tx1"/>
                </a:solidFill>
                <a:latin typeface="Arial" panose="020B0604020202020204" pitchFamily="34" charset="0"/>
                <a:cs typeface="Tahoma" panose="020B0604030504040204" pitchFamily="34" charset="0"/>
              </a:defRPr>
            </a:lvl4pPr>
            <a:lvl5pPr marL="2057400" indent="-228600">
              <a:spcBef>
                <a:spcPct val="30000"/>
              </a:spcBef>
              <a:defRPr>
                <a:solidFill>
                  <a:schemeClr val="tx1"/>
                </a:solidFill>
                <a:latin typeface="Arial" panose="020B0604020202020204" pitchFamily="34" charset="0"/>
                <a:cs typeface="Tahoma" panose="020B0604030504040204" pitchFamily="34" charset="0"/>
              </a:defRPr>
            </a:lvl5pPr>
            <a:lvl6pPr marL="25146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7F6C0C8A-6050-48A5-8DED-1BCFBD6A9CFE}" type="slidenum">
              <a:rPr lang="en-US" altLang="en-US" smtClean="0">
                <a:cs typeface="Angsana New" panose="02020603050405020304" pitchFamily="18" charset="-34"/>
              </a:rPr>
              <a:pPr>
                <a:spcBef>
                  <a:spcPct val="0"/>
                </a:spcBef>
              </a:pPr>
              <a:t>13</a:t>
            </a:fld>
            <a:endParaRPr lang="th-TH" altLang="en-US">
              <a:cs typeface="Angsana New" panose="02020603050405020304" pitchFamily="18" charset="-34"/>
            </a:endParaRPr>
          </a:p>
        </p:txBody>
      </p:sp>
      <p:sp>
        <p:nvSpPr>
          <p:cNvPr id="23555" name="Rectangle 2"/>
          <p:cNvSpPr>
            <a:spLocks noGrp="1" noRot="1" noChangeAspect="1" noChangeArrowheads="1" noTextEdit="1"/>
          </p:cNvSpPr>
          <p:nvPr>
            <p:ph type="sldImg"/>
          </p:nvPr>
        </p:nvSpPr>
        <p:spPr>
          <a:xfrm>
            <a:off x="457200" y="720725"/>
            <a:ext cx="6400800" cy="360045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3154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useBgFill="1">
        <p:nvSpPr>
          <p:cNvPr id="5" name="Rounded Rectangle 4"/>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2800"/>
          </a:p>
        </p:txBody>
      </p:sp>
      <p:sp>
        <p:nvSpPr>
          <p:cNvPr id="6" name="Rectangle 5"/>
          <p:cNvSpPr/>
          <p:nvPr/>
        </p:nvSpPr>
        <p:spPr>
          <a:xfrm>
            <a:off x="84667" y="1449389"/>
            <a:ext cx="12026900"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7" name="Rectangle 6"/>
          <p:cNvSpPr/>
          <p:nvPr/>
        </p:nvSpPr>
        <p:spPr>
          <a:xfrm>
            <a:off x="84667" y="1397000"/>
            <a:ext cx="120269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10" name="Rectangle 9"/>
          <p:cNvSpPr/>
          <p:nvPr/>
        </p:nvSpPr>
        <p:spPr>
          <a:xfrm>
            <a:off x="84667" y="2976564"/>
            <a:ext cx="120269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th-TH"/>
          </a:p>
        </p:txBody>
      </p:sp>
      <p:sp>
        <p:nvSpPr>
          <p:cNvPr id="12" name="Footer Placeholder 16"/>
          <p:cNvSpPr>
            <a:spLocks noGrp="1"/>
          </p:cNvSpPr>
          <p:nvPr>
            <p:ph type="ftr" sz="quarter" idx="11"/>
          </p:nvPr>
        </p:nvSpPr>
        <p:spPr/>
        <p:txBody>
          <a:bodyPr/>
          <a:lstStyle>
            <a:lvl1pPr>
              <a:defRPr/>
            </a:lvl1pPr>
          </a:lstStyle>
          <a:p>
            <a:pPr>
              <a:defRPr/>
            </a:pPr>
            <a:endParaRPr lang="th-TH"/>
          </a:p>
        </p:txBody>
      </p:sp>
      <p:sp>
        <p:nvSpPr>
          <p:cNvPr id="13" name="Slide Number Placeholder 28"/>
          <p:cNvSpPr>
            <a:spLocks noGrp="1"/>
          </p:cNvSpPr>
          <p:nvPr>
            <p:ph type="sldNum" sz="quarter" idx="12"/>
          </p:nvPr>
        </p:nvSpPr>
        <p:spPr/>
        <p:txBody>
          <a:bodyPr/>
          <a:lstStyle>
            <a:lvl1pPr>
              <a:defRPr/>
            </a:lvl1pPr>
          </a:lstStyle>
          <a:p>
            <a:pPr>
              <a:defRPr/>
            </a:pPr>
            <a:fld id="{28DBA66B-88D9-44D6-962F-CAD9C534CA04}"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3778723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BC5D467C-45AC-4623-BEB8-3BA595A0F3C0}"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290711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DC2F6819-31F1-4B14-B55A-F1A04E820EF6}"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3207176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7A1D14DB-373D-4EB9-9571-677B9DDE36F1}" type="slidenum">
              <a:rPr lang="en-US" altLang="en-US"/>
              <a:pPr/>
              <a:t>‹#›</a:t>
            </a:fld>
            <a:endParaRPr lang="en-US" altLang="en-US"/>
          </a:p>
        </p:txBody>
      </p:sp>
    </p:spTree>
    <p:extLst>
      <p:ext uri="{BB962C8B-B14F-4D97-AF65-F5344CB8AC3E}">
        <p14:creationId xmlns:p14="http://schemas.microsoft.com/office/powerpoint/2010/main" val="16825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1FC25D10-FA26-4805-BB3C-30994F7B0726}"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8116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useBgFill="1">
        <p:nvSpPr>
          <p:cNvPr id="5" name="Rounded Rectangle 4"/>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sz="2800"/>
          </a:p>
        </p:txBody>
      </p:sp>
      <p:sp>
        <p:nvSpPr>
          <p:cNvPr id="6" name="Rectangle 5"/>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7" name="Rectangle 6"/>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8" name="Rectangle 7"/>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th-TH"/>
          </a:p>
        </p:txBody>
      </p:sp>
      <p:sp>
        <p:nvSpPr>
          <p:cNvPr id="10" name="Footer Placeholder 4"/>
          <p:cNvSpPr>
            <a:spLocks noGrp="1"/>
          </p:cNvSpPr>
          <p:nvPr>
            <p:ph type="ftr" sz="quarter" idx="11"/>
          </p:nvPr>
        </p:nvSpPr>
        <p:spPr>
          <a:xfrm>
            <a:off x="1066800" y="6172200"/>
            <a:ext cx="5334000" cy="457200"/>
          </a:xfrm>
        </p:spPr>
        <p:txBody>
          <a:bodyPr/>
          <a:lstStyle>
            <a:lvl1pPr>
              <a:defRPr/>
            </a:lvl1pPr>
          </a:lstStyle>
          <a:p>
            <a:pPr>
              <a:defRPr/>
            </a:pPr>
            <a:endParaRPr lang="th-TH"/>
          </a:p>
        </p:txBody>
      </p:sp>
      <p:sp>
        <p:nvSpPr>
          <p:cNvPr id="11" name="Slide Number Placeholder 5"/>
          <p:cNvSpPr>
            <a:spLocks noGrp="1"/>
          </p:cNvSpPr>
          <p:nvPr>
            <p:ph type="sldNum" sz="quarter" idx="12"/>
          </p:nvPr>
        </p:nvSpPr>
        <p:spPr>
          <a:xfrm>
            <a:off x="194733" y="6208713"/>
            <a:ext cx="609600" cy="457200"/>
          </a:xfrm>
        </p:spPr>
        <p:txBody>
          <a:bodyPr/>
          <a:lstStyle>
            <a:lvl1pPr>
              <a:defRPr/>
            </a:lvl1pPr>
          </a:lstStyle>
          <a:p>
            <a:pPr>
              <a:defRPr/>
            </a:pPr>
            <a:fld id="{5342B590-7648-480B-978E-EA22181EBB5D}"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13767179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th-TH"/>
          </a:p>
        </p:txBody>
      </p:sp>
      <p:sp>
        <p:nvSpPr>
          <p:cNvPr id="6" name="Footer Placeholder 2"/>
          <p:cNvSpPr>
            <a:spLocks noGrp="1"/>
          </p:cNvSpPr>
          <p:nvPr>
            <p:ph type="ftr" sz="quarter" idx="11"/>
          </p:nvPr>
        </p:nvSpPr>
        <p:spPr/>
        <p:txBody>
          <a:bodyPr/>
          <a:lstStyle>
            <a:lvl1pPr>
              <a:defRPr/>
            </a:lvl1pPr>
          </a:lstStyle>
          <a:p>
            <a:pPr>
              <a:defRPr/>
            </a:pPr>
            <a:endParaRPr lang="th-TH"/>
          </a:p>
        </p:txBody>
      </p:sp>
      <p:sp>
        <p:nvSpPr>
          <p:cNvPr id="7" name="Slide Number Placeholder 22"/>
          <p:cNvSpPr>
            <a:spLocks noGrp="1"/>
          </p:cNvSpPr>
          <p:nvPr>
            <p:ph type="sldNum" sz="quarter" idx="12"/>
          </p:nvPr>
        </p:nvSpPr>
        <p:spPr/>
        <p:txBody>
          <a:bodyPr/>
          <a:lstStyle>
            <a:lvl1pPr>
              <a:defRPr/>
            </a:lvl1pPr>
          </a:lstStyle>
          <a:p>
            <a:pPr>
              <a:defRPr/>
            </a:pPr>
            <a:fld id="{E341D52B-293D-4520-82D0-EE06D3BB5311}"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193578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endParaRPr lang="th-TH"/>
          </a:p>
        </p:txBody>
      </p:sp>
      <p:sp>
        <p:nvSpPr>
          <p:cNvPr id="8" name="Footer Placeholder 2"/>
          <p:cNvSpPr>
            <a:spLocks noGrp="1"/>
          </p:cNvSpPr>
          <p:nvPr>
            <p:ph type="ftr" sz="quarter" idx="11"/>
          </p:nvPr>
        </p:nvSpPr>
        <p:spPr/>
        <p:txBody>
          <a:bodyPr/>
          <a:lstStyle>
            <a:lvl1pPr>
              <a:defRPr/>
            </a:lvl1pPr>
          </a:lstStyle>
          <a:p>
            <a:pPr>
              <a:defRPr/>
            </a:pPr>
            <a:endParaRPr lang="th-TH"/>
          </a:p>
        </p:txBody>
      </p:sp>
      <p:sp>
        <p:nvSpPr>
          <p:cNvPr id="9" name="Slide Number Placeholder 22"/>
          <p:cNvSpPr>
            <a:spLocks noGrp="1"/>
          </p:cNvSpPr>
          <p:nvPr>
            <p:ph type="sldNum" sz="quarter" idx="12"/>
          </p:nvPr>
        </p:nvSpPr>
        <p:spPr/>
        <p:txBody>
          <a:bodyPr/>
          <a:lstStyle>
            <a:lvl1pPr>
              <a:defRPr/>
            </a:lvl1pPr>
          </a:lstStyle>
          <a:p>
            <a:pPr>
              <a:defRPr/>
            </a:pPr>
            <a:fld id="{4E11EF68-4BC7-478C-AEBD-AC50BBB5B063}"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94040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endParaRPr lang="th-TH"/>
          </a:p>
        </p:txBody>
      </p:sp>
      <p:sp>
        <p:nvSpPr>
          <p:cNvPr id="4" name="Footer Placeholder 2"/>
          <p:cNvSpPr>
            <a:spLocks noGrp="1"/>
          </p:cNvSpPr>
          <p:nvPr>
            <p:ph type="ftr" sz="quarter" idx="11"/>
          </p:nvPr>
        </p:nvSpPr>
        <p:spPr/>
        <p:txBody>
          <a:bodyPr/>
          <a:lstStyle>
            <a:lvl1pPr>
              <a:defRPr/>
            </a:lvl1pPr>
          </a:lstStyle>
          <a:p>
            <a:pPr>
              <a:defRPr/>
            </a:pPr>
            <a:endParaRPr lang="th-TH"/>
          </a:p>
        </p:txBody>
      </p:sp>
      <p:sp>
        <p:nvSpPr>
          <p:cNvPr id="5" name="Slide Number Placeholder 22"/>
          <p:cNvSpPr>
            <a:spLocks noGrp="1"/>
          </p:cNvSpPr>
          <p:nvPr>
            <p:ph type="sldNum" sz="quarter" idx="12"/>
          </p:nvPr>
        </p:nvSpPr>
        <p:spPr/>
        <p:txBody>
          <a:bodyPr/>
          <a:lstStyle>
            <a:lvl1pPr>
              <a:defRPr/>
            </a:lvl1pPr>
          </a:lstStyle>
          <a:p>
            <a:pPr>
              <a:defRPr/>
            </a:pPr>
            <a:fld id="{D021180D-1EE6-434C-A0FC-137CCB4BF4ED}"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133091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22"/>
          <p:cNvSpPr>
            <a:spLocks noGrp="1"/>
          </p:cNvSpPr>
          <p:nvPr>
            <p:ph type="sldNum" sz="quarter" idx="12"/>
          </p:nvPr>
        </p:nvSpPr>
        <p:spPr/>
        <p:txBody>
          <a:bodyPr/>
          <a:lstStyle>
            <a:lvl1pPr>
              <a:defRPr/>
            </a:lvl1pPr>
          </a:lstStyle>
          <a:p>
            <a:pPr>
              <a:defRPr/>
            </a:pPr>
            <a:fld id="{C0B67D79-3D41-462C-BAD9-A92C33C8FE26}"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295089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useBgFill="1">
        <p:nvSpPr>
          <p:cNvPr id="6" name="Rounded Rectangle 5"/>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2800"/>
          </a:p>
        </p:txBody>
      </p:sp>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th-TH"/>
          </a:p>
        </p:txBody>
      </p:sp>
      <p:sp>
        <p:nvSpPr>
          <p:cNvPr id="8" name="Footer Placeholder 5"/>
          <p:cNvSpPr>
            <a:spLocks noGrp="1"/>
          </p:cNvSpPr>
          <p:nvPr>
            <p:ph type="ftr" sz="quarter" idx="11"/>
          </p:nvPr>
        </p:nvSpPr>
        <p:spPr/>
        <p:txBody>
          <a:bodyPr/>
          <a:lstStyle>
            <a:lvl1pPr>
              <a:defRPr/>
            </a:lvl1pPr>
          </a:lstStyle>
          <a:p>
            <a:pPr>
              <a:defRPr/>
            </a:pPr>
            <a:endParaRPr lang="th-TH"/>
          </a:p>
        </p:txBody>
      </p:sp>
      <p:sp>
        <p:nvSpPr>
          <p:cNvPr id="9" name="Slide Number Placeholder 6"/>
          <p:cNvSpPr>
            <a:spLocks noGrp="1"/>
          </p:cNvSpPr>
          <p:nvPr>
            <p:ph type="sldNum" sz="quarter" idx="12"/>
          </p:nvPr>
        </p:nvSpPr>
        <p:spPr/>
        <p:txBody>
          <a:bodyPr/>
          <a:lstStyle>
            <a:lvl1pPr>
              <a:defRPr/>
            </a:lvl1pPr>
          </a:lstStyle>
          <a:p>
            <a:pPr>
              <a:defRPr/>
            </a:pPr>
            <a:fld id="{85DA7BA9-F9C9-4426-8DDC-25CD23FE070D}"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401059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6" name="Rectangle 5"/>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7" name="Rectangle 6"/>
          <p:cNvSpPr/>
          <p:nvPr/>
        </p:nvSpPr>
        <p:spPr>
          <a:xfrm>
            <a:off x="91018" y="4773614"/>
            <a:ext cx="12009967"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80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th-TH"/>
          </a:p>
        </p:txBody>
      </p:sp>
      <p:sp>
        <p:nvSpPr>
          <p:cNvPr id="9" name="Footer Placeholder 5"/>
          <p:cNvSpPr>
            <a:spLocks noGrp="1"/>
          </p:cNvSpPr>
          <p:nvPr>
            <p:ph type="ftr" sz="quarter" idx="11"/>
          </p:nvPr>
        </p:nvSpPr>
        <p:spPr>
          <a:xfrm>
            <a:off x="1219200" y="6172200"/>
            <a:ext cx="5181600" cy="457200"/>
          </a:xfrm>
        </p:spPr>
        <p:txBody>
          <a:bodyPr/>
          <a:lstStyle>
            <a:lvl1pPr>
              <a:defRPr/>
            </a:lvl1pPr>
          </a:lstStyle>
          <a:p>
            <a:pPr>
              <a:defRPr/>
            </a:pPr>
            <a:endParaRPr lang="th-TH"/>
          </a:p>
        </p:txBody>
      </p:sp>
      <p:sp>
        <p:nvSpPr>
          <p:cNvPr id="10" name="Slide Number Placeholder 6"/>
          <p:cNvSpPr>
            <a:spLocks noGrp="1"/>
          </p:cNvSpPr>
          <p:nvPr>
            <p:ph type="sldNum" sz="quarter" idx="12"/>
          </p:nvPr>
        </p:nvSpPr>
        <p:spPr>
          <a:xfrm>
            <a:off x="194733" y="6208713"/>
            <a:ext cx="609600" cy="457200"/>
          </a:xfrm>
        </p:spPr>
        <p:txBody>
          <a:bodyPr/>
          <a:lstStyle>
            <a:lvl1pPr>
              <a:defRPr/>
            </a:lvl1pPr>
          </a:lstStyle>
          <a:p>
            <a:pPr>
              <a:defRPr/>
            </a:pPr>
            <a:fld id="{BC1B1AB9-DBC3-45CC-8843-D8E13536D39A}" type="slidenum">
              <a:rPr lang="en-US" altLang="en-US"/>
              <a:pPr>
                <a:defRPr/>
              </a:pPr>
              <a:t>‹#›</a:t>
            </a:fld>
            <a:endParaRPr lang="th-TH" altLang="en-US">
              <a:cs typeface="LilyUPC" panose="020B0604020202020204" pitchFamily="34" charset="-34"/>
            </a:endParaRPr>
          </a:p>
        </p:txBody>
      </p:sp>
    </p:spTree>
    <p:extLst>
      <p:ext uri="{BB962C8B-B14F-4D97-AF65-F5344CB8AC3E}">
        <p14:creationId xmlns:p14="http://schemas.microsoft.com/office/powerpoint/2010/main" val="419314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2800"/>
          </a:p>
        </p:txBody>
      </p:sp>
      <p:sp useBgFill="1">
        <p:nvSpPr>
          <p:cNvPr id="8" name="Rounded Rectangle 7"/>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2800"/>
          </a:p>
        </p:txBody>
      </p:sp>
      <p:sp>
        <p:nvSpPr>
          <p:cNvPr id="1028" name="Title Placeholder 21"/>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th-TH"/>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th-TH"/>
          </a:p>
        </p:txBody>
      </p:sp>
      <p:sp>
        <p:nvSpPr>
          <p:cNvPr id="23" name="Slide Number Placeholder 22"/>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pPr>
              <a:defRPr/>
            </a:pPr>
            <a:fld id="{D5DD569E-A587-44F0-AB29-D29412D66AF8}" type="slidenum">
              <a:rPr lang="en-US" altLang="en-US"/>
              <a:pPr>
                <a:defRPr/>
              </a:pPr>
              <a:t>‹#›</a:t>
            </a:fld>
            <a:endParaRPr lang="th-TH" altLang="en-US">
              <a:cs typeface="LilyUPC" panose="020B0604020202020204" pitchFamily="34" charset="-34"/>
            </a:endParaRPr>
          </a:p>
        </p:txBody>
      </p:sp>
    </p:spTree>
  </p:cSld>
  <p:clrMap bg1="lt1" tx1="dk1" bg2="lt2" tx2="dk2" accent1="accent1" accent2="accent2" accent3="accent3" accent4="accent4" accent5="accent5" accent6="accent6" hlink="hlink" folHlink="folHlink"/>
  <p:sldLayoutIdLst>
    <p:sldLayoutId id="2147483743" r:id="rId1"/>
    <p:sldLayoutId id="2147483736" r:id="rId2"/>
    <p:sldLayoutId id="2147483744" r:id="rId3"/>
    <p:sldLayoutId id="2147483737" r:id="rId4"/>
    <p:sldLayoutId id="2147483738" r:id="rId5"/>
    <p:sldLayoutId id="2147483739" r:id="rId6"/>
    <p:sldLayoutId id="2147483740" r:id="rId7"/>
    <p:sldLayoutId id="2147483745" r:id="rId8"/>
    <p:sldLayoutId id="2147483746" r:id="rId9"/>
    <p:sldLayoutId id="2147483741" r:id="rId10"/>
    <p:sldLayoutId id="2147483742" r:id="rId11"/>
    <p:sldLayoutId id="2147483747"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cs typeface="LilyUPC" pitchFamily="34" charset="-34"/>
        </a:defRPr>
      </a:lvl2pPr>
      <a:lvl3pPr algn="l" rtl="0" eaLnBrk="0" fontAlgn="base" hangingPunct="0">
        <a:spcBef>
          <a:spcPct val="0"/>
        </a:spcBef>
        <a:spcAft>
          <a:spcPct val="0"/>
        </a:spcAft>
        <a:defRPr sz="4000">
          <a:solidFill>
            <a:schemeClr val="tx2"/>
          </a:solidFill>
          <a:latin typeface="Franklin Gothic Book" pitchFamily="34" charset="0"/>
          <a:cs typeface="LilyUPC" pitchFamily="34" charset="-34"/>
        </a:defRPr>
      </a:lvl3pPr>
      <a:lvl4pPr algn="l" rtl="0" eaLnBrk="0" fontAlgn="base" hangingPunct="0">
        <a:spcBef>
          <a:spcPct val="0"/>
        </a:spcBef>
        <a:spcAft>
          <a:spcPct val="0"/>
        </a:spcAft>
        <a:defRPr sz="4000">
          <a:solidFill>
            <a:schemeClr val="tx2"/>
          </a:solidFill>
          <a:latin typeface="Franklin Gothic Book" pitchFamily="34" charset="0"/>
          <a:cs typeface="LilyUPC" pitchFamily="34" charset="-34"/>
        </a:defRPr>
      </a:lvl4pPr>
      <a:lvl5pPr algn="l" rtl="0" eaLnBrk="0" fontAlgn="base" hangingPunct="0">
        <a:spcBef>
          <a:spcPct val="0"/>
        </a:spcBef>
        <a:spcAft>
          <a:spcPct val="0"/>
        </a:spcAft>
        <a:defRPr sz="4000">
          <a:solidFill>
            <a:schemeClr val="tx2"/>
          </a:solidFill>
          <a:latin typeface="Franklin Gothic Book" pitchFamily="34" charset="0"/>
          <a:cs typeface="LilyUPC" pitchFamily="34" charset="-34"/>
        </a:defRPr>
      </a:lvl5pPr>
      <a:lvl6pPr marL="457200" algn="l" rtl="0" fontAlgn="base">
        <a:spcBef>
          <a:spcPct val="0"/>
        </a:spcBef>
        <a:spcAft>
          <a:spcPct val="0"/>
        </a:spcAft>
        <a:defRPr sz="4000">
          <a:solidFill>
            <a:schemeClr val="tx2"/>
          </a:solidFill>
          <a:latin typeface="Franklin Gothic Book" pitchFamily="34" charset="0"/>
          <a:cs typeface="LilyUPC" pitchFamily="34" charset="-34"/>
        </a:defRPr>
      </a:lvl6pPr>
      <a:lvl7pPr marL="914400" algn="l" rtl="0" fontAlgn="base">
        <a:spcBef>
          <a:spcPct val="0"/>
        </a:spcBef>
        <a:spcAft>
          <a:spcPct val="0"/>
        </a:spcAft>
        <a:defRPr sz="4000">
          <a:solidFill>
            <a:schemeClr val="tx2"/>
          </a:solidFill>
          <a:latin typeface="Franklin Gothic Book" pitchFamily="34" charset="0"/>
          <a:cs typeface="LilyUPC" pitchFamily="34" charset="-34"/>
        </a:defRPr>
      </a:lvl7pPr>
      <a:lvl8pPr marL="1371600" algn="l" rtl="0" fontAlgn="base">
        <a:spcBef>
          <a:spcPct val="0"/>
        </a:spcBef>
        <a:spcAft>
          <a:spcPct val="0"/>
        </a:spcAft>
        <a:defRPr sz="4000">
          <a:solidFill>
            <a:schemeClr val="tx2"/>
          </a:solidFill>
          <a:latin typeface="Franklin Gothic Book" pitchFamily="34" charset="0"/>
          <a:cs typeface="LilyUPC" pitchFamily="34" charset="-34"/>
        </a:defRPr>
      </a:lvl8pPr>
      <a:lvl9pPr marL="1828800" algn="l" rtl="0" fontAlgn="base">
        <a:spcBef>
          <a:spcPct val="0"/>
        </a:spcBef>
        <a:spcAft>
          <a:spcPct val="0"/>
        </a:spcAft>
        <a:defRPr sz="4000">
          <a:solidFill>
            <a:schemeClr val="tx2"/>
          </a:solidFill>
          <a:latin typeface="Franklin Gothic Book" pitchFamily="34" charset="0"/>
          <a:cs typeface="LilyUPC" pitchFamily="34" charset="-34"/>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radioactivity.eu.com/site/pages/Plutonium_239_Formation.htm"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socratic.org/questions/what-is-the-nuclear-equation-for-the-alpha-decay-of-po210"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7.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hyperlink" Target="https://www.worldatlas.com/articles/what-countries-made-up-the-former-soviet-union-ussr.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Nuclear_Power_Plant.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p:cNvSpPr>
            <a:spLocks noGrp="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28</a:t>
            </a:r>
            <a:r>
              <a:rPr lang="en-US" altLang="en-US" baseline="30000" dirty="0">
                <a:cs typeface="EucrosiaUPC" panose="02020603050405020304" pitchFamily="18" charset="-34"/>
              </a:rPr>
              <a:t>th</a:t>
            </a:r>
            <a:r>
              <a:rPr lang="en-US" altLang="en-US" dirty="0">
                <a:cs typeface="EucrosiaUPC" panose="02020603050405020304" pitchFamily="18" charset="-34"/>
              </a:rPr>
              <a:t> October 2020</a:t>
            </a:r>
          </a:p>
        </p:txBody>
      </p:sp>
      <p:sp>
        <p:nvSpPr>
          <p:cNvPr id="7171" name="Title 2"/>
          <p:cNvSpPr>
            <a:spLocks noGrp="1"/>
          </p:cNvSpPr>
          <p:nvPr>
            <p:ph type="ctrTitle"/>
          </p:nvPr>
        </p:nvSpPr>
        <p:spPr>
          <a:xfrm>
            <a:off x="1981200" y="1506539"/>
            <a:ext cx="8229600" cy="1470025"/>
          </a:xfrm>
        </p:spPr>
        <p:txBody>
          <a:bodyPr/>
          <a:lstStyle/>
          <a:p>
            <a:r>
              <a:rPr lang="en-US" altLang="en-US" sz="6000" b="1" dirty="0">
                <a:latin typeface="Times New Roman" panose="02020603050405020304" pitchFamily="18" charset="0"/>
                <a:cs typeface="Times New Roman" panose="02020603050405020304" pitchFamily="18" charset="0"/>
              </a:rPr>
              <a:t>Introduction to </a:t>
            </a:r>
            <a:br>
              <a:rPr lang="en-US" altLang="en-US" sz="6000" b="1" dirty="0">
                <a:latin typeface="Times New Roman" panose="02020603050405020304" pitchFamily="18" charset="0"/>
                <a:cs typeface="Times New Roman" panose="02020603050405020304" pitchFamily="18" charset="0"/>
              </a:rPr>
            </a:br>
            <a:r>
              <a:rPr altLang="en-US" sz="6000" b="1" dirty="0">
                <a:latin typeface="Times New Roman" panose="02020603050405020304" pitchFamily="18" charset="0"/>
                <a:cs typeface="Times New Roman" panose="02020603050405020304" pitchFamily="18" charset="0"/>
              </a:rPr>
              <a:t>Nuclear forensics</a:t>
            </a:r>
          </a:p>
        </p:txBody>
      </p:sp>
      <p:sp>
        <p:nvSpPr>
          <p:cNvPr id="7172"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9529729B-BB1A-444E-A41E-58784212A29F}" type="slidenum">
              <a:rPr lang="en-US" altLang="en-US" sz="1400">
                <a:solidFill>
                  <a:srgbClr val="FFFFFF"/>
                </a:solidFill>
                <a:latin typeface="Franklin Gothic Book" panose="020B0503020102020204" pitchFamily="34" charset="0"/>
              </a:rPr>
              <a:pPr/>
              <a:t>1</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2" name="Picture 1">
            <a:extLst>
              <a:ext uri="{FF2B5EF4-FFF2-40B4-BE49-F238E27FC236}">
                <a16:creationId xmlns:a16="http://schemas.microsoft.com/office/drawing/2014/main" id="{D6267FF3-4CF6-4635-938C-56DBF0413E86}"/>
              </a:ext>
            </a:extLst>
          </p:cNvPr>
          <p:cNvPicPr>
            <a:picLocks noChangeAspect="1"/>
          </p:cNvPicPr>
          <p:nvPr/>
        </p:nvPicPr>
        <p:blipFill>
          <a:blip r:embed="rId2"/>
          <a:stretch>
            <a:fillRect/>
          </a:stretch>
        </p:blipFill>
        <p:spPr>
          <a:xfrm>
            <a:off x="3517305" y="3670738"/>
            <a:ext cx="4954190" cy="2781300"/>
          </a:xfrm>
          <a:prstGeom prst="rect">
            <a:avLst/>
          </a:prstGeom>
        </p:spPr>
      </p:pic>
      <p:sp>
        <p:nvSpPr>
          <p:cNvPr id="3" name="Rectangle 2">
            <a:extLst>
              <a:ext uri="{FF2B5EF4-FFF2-40B4-BE49-F238E27FC236}">
                <a16:creationId xmlns:a16="http://schemas.microsoft.com/office/drawing/2014/main" id="{141DC470-02D4-4F00-9F09-DBEFDFDB8AA6}"/>
              </a:ext>
            </a:extLst>
          </p:cNvPr>
          <p:cNvSpPr/>
          <p:nvPr/>
        </p:nvSpPr>
        <p:spPr>
          <a:xfrm>
            <a:off x="806961" y="6332588"/>
            <a:ext cx="11125200" cy="400110"/>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https://www.iaea.org/newscenter/news/crime-scene-to-court-room-implementing-nuclear-forensic-science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55F5-DFD4-4AD1-8DBC-3B725A1D8F3C}"/>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Dimensions</a:t>
            </a:r>
          </a:p>
        </p:txBody>
      </p:sp>
      <p:sp>
        <p:nvSpPr>
          <p:cNvPr id="3" name="Slide Number Placeholder 2">
            <a:extLst>
              <a:ext uri="{FF2B5EF4-FFF2-40B4-BE49-F238E27FC236}">
                <a16:creationId xmlns:a16="http://schemas.microsoft.com/office/drawing/2014/main" id="{EB514A6F-5B9B-419C-955C-6D58E2D8C57E}"/>
              </a:ext>
            </a:extLst>
          </p:cNvPr>
          <p:cNvSpPr>
            <a:spLocks noGrp="1"/>
          </p:cNvSpPr>
          <p:nvPr>
            <p:ph type="sldNum" sz="quarter" idx="12"/>
          </p:nvPr>
        </p:nvSpPr>
        <p:spPr/>
        <p:txBody>
          <a:bodyPr/>
          <a:lstStyle/>
          <a:p>
            <a:pPr>
              <a:defRPr/>
            </a:pPr>
            <a:fld id="{D021180D-1EE6-434C-A0FC-137CCB4BF4ED}" type="slidenum">
              <a:rPr lang="en-US" altLang="en-US" smtClean="0"/>
              <a:pPr>
                <a:defRPr/>
              </a:pPr>
              <a:t>10</a:t>
            </a:fld>
            <a:endParaRPr lang="th-TH" altLang="en-US">
              <a:cs typeface="LilyUPC" panose="020B0604020202020204" pitchFamily="34" charset="-34"/>
            </a:endParaRPr>
          </a:p>
        </p:txBody>
      </p:sp>
      <p:pic>
        <p:nvPicPr>
          <p:cNvPr id="5" name="Picture 4">
            <a:extLst>
              <a:ext uri="{FF2B5EF4-FFF2-40B4-BE49-F238E27FC236}">
                <a16:creationId xmlns:a16="http://schemas.microsoft.com/office/drawing/2014/main" id="{0AC114EF-93D8-4148-BADC-161C353C8E1E}"/>
              </a:ext>
            </a:extLst>
          </p:cNvPr>
          <p:cNvPicPr>
            <a:picLocks noChangeAspect="1"/>
          </p:cNvPicPr>
          <p:nvPr/>
        </p:nvPicPr>
        <p:blipFill>
          <a:blip r:embed="rId2"/>
          <a:stretch>
            <a:fillRect/>
          </a:stretch>
        </p:blipFill>
        <p:spPr>
          <a:xfrm>
            <a:off x="914400" y="1417638"/>
            <a:ext cx="10799998" cy="3657600"/>
          </a:xfrm>
          <a:prstGeom prst="rect">
            <a:avLst/>
          </a:prstGeom>
        </p:spPr>
      </p:pic>
      <p:sp>
        <p:nvSpPr>
          <p:cNvPr id="6" name="TextBox 5">
            <a:extLst>
              <a:ext uri="{FF2B5EF4-FFF2-40B4-BE49-F238E27FC236}">
                <a16:creationId xmlns:a16="http://schemas.microsoft.com/office/drawing/2014/main" id="{18BA49BD-09F0-4571-BE4A-491BE7416843}"/>
              </a:ext>
            </a:extLst>
          </p:cNvPr>
          <p:cNvSpPr txBox="1"/>
          <p:nvPr/>
        </p:nvSpPr>
        <p:spPr>
          <a:xfrm>
            <a:off x="878840" y="5194637"/>
            <a:ext cx="11379118" cy="1015663"/>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shape of the pellet depends on the type of reactor the fuel is produced for.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The dimensions indicates that the pellets were highly likely used for </a:t>
            </a:r>
            <a:r>
              <a:rPr lang="en-US" sz="2000" b="1" dirty="0">
                <a:latin typeface="Times New Roman" panose="02020603050405020304" pitchFamily="18" charset="0"/>
                <a:cs typeface="Times New Roman" panose="02020603050405020304" pitchFamily="18" charset="0"/>
              </a:rPr>
              <a:t>RBMK reactor </a:t>
            </a:r>
            <a:r>
              <a:rPr lang="en-US" sz="2000" dirty="0">
                <a:latin typeface="Times New Roman" panose="02020603050405020304" pitchFamily="18" charset="0"/>
                <a:cs typeface="Times New Roman" panose="02020603050405020304" pitchFamily="18" charset="0"/>
              </a:rPr>
              <a:t>can used to traced   </a:t>
            </a:r>
          </a:p>
          <a:p>
            <a:r>
              <a:rPr lang="en-US" sz="2000" dirty="0">
                <a:latin typeface="Times New Roman" panose="02020603050405020304" pitchFamily="18" charset="0"/>
                <a:cs typeface="Times New Roman" panose="02020603050405020304" pitchFamily="18" charset="0"/>
              </a:rPr>
              <a:t>        back to the nuclear reactor.</a:t>
            </a:r>
          </a:p>
        </p:txBody>
      </p:sp>
      <p:sp>
        <p:nvSpPr>
          <p:cNvPr id="7" name="Rectangle 6">
            <a:extLst>
              <a:ext uri="{FF2B5EF4-FFF2-40B4-BE49-F238E27FC236}">
                <a16:creationId xmlns:a16="http://schemas.microsoft.com/office/drawing/2014/main" id="{11B929A4-E3F7-4753-B9F7-C5759871F289}"/>
              </a:ext>
            </a:extLst>
          </p:cNvPr>
          <p:cNvSpPr/>
          <p:nvPr/>
        </p:nvSpPr>
        <p:spPr>
          <a:xfrm>
            <a:off x="990600" y="4191000"/>
            <a:ext cx="105918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ECDB9B-7F61-4876-BC9F-D8760982B054}"/>
              </a:ext>
            </a:extLst>
          </p:cNvPr>
          <p:cNvSpPr/>
          <p:nvPr/>
        </p:nvSpPr>
        <p:spPr>
          <a:xfrm>
            <a:off x="3962400" y="6267390"/>
            <a:ext cx="6096000" cy="400110"/>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https://doi.org/10.1515/ract-2018-3068 </a:t>
            </a:r>
          </a:p>
        </p:txBody>
      </p:sp>
    </p:spTree>
    <p:extLst>
      <p:ext uri="{BB962C8B-B14F-4D97-AF65-F5344CB8AC3E}">
        <p14:creationId xmlns:p14="http://schemas.microsoft.com/office/powerpoint/2010/main" val="121885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1219200" y="274638"/>
            <a:ext cx="10363200" cy="792162"/>
          </a:xfrm>
        </p:spPr>
        <p:txBody>
          <a:bodyPr/>
          <a:lstStyle/>
          <a:p>
            <a:pPr eaLnBrk="1" hangingPunct="1"/>
            <a:r>
              <a:rPr lang="en-US" altLang="en-US" b="1" dirty="0">
                <a:solidFill>
                  <a:schemeClr val="tx1"/>
                </a:solidFill>
                <a:latin typeface="Times New Roman" panose="02020603050405020304" pitchFamily="18" charset="0"/>
                <a:cs typeface="Times New Roman" panose="02020603050405020304" pitchFamily="18" charset="0"/>
              </a:rPr>
              <a:t>Dimensions of the pellet</a:t>
            </a:r>
            <a:endParaRPr lang="th-TH" altLang="en-US" b="1" dirty="0">
              <a:solidFill>
                <a:schemeClr val="tx1"/>
              </a:solidFill>
              <a:latin typeface="Times New Roman" panose="02020603050405020304" pitchFamily="18" charset="0"/>
            </a:endParaRPr>
          </a:p>
        </p:txBody>
      </p:sp>
      <p:sp>
        <p:nvSpPr>
          <p:cNvPr id="18435"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54DEA1D6-8425-4F32-8990-CA1C5B70B708}"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11</a:t>
            </a:fld>
            <a:endParaRPr lang="th-TH" altLang="en-US" sz="1400">
              <a:solidFill>
                <a:srgbClr val="FFFFFF"/>
              </a:solidFill>
              <a:latin typeface="Franklin Gothic Book" panose="020B0503020102020204" pitchFamily="34" charset="0"/>
              <a:cs typeface="LilyUPC" panose="020B0604020202020204" pitchFamily="34" charset="-34"/>
            </a:endParaRPr>
          </a:p>
        </p:txBody>
      </p:sp>
      <p:sp>
        <p:nvSpPr>
          <p:cNvPr id="18437" name="Text Box 4"/>
          <p:cNvSpPr txBox="1">
            <a:spLocks noChangeArrowheads="1"/>
          </p:cNvSpPr>
          <p:nvPr/>
        </p:nvSpPr>
        <p:spPr bwMode="auto">
          <a:xfrm>
            <a:off x="381000" y="5134451"/>
            <a:ext cx="11692467"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eaLnBrk="1" hangingPunct="1">
              <a:spcBef>
                <a:spcPct val="50000"/>
              </a:spcBef>
              <a:buClrTx/>
              <a:buSzTx/>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Because the dimensions are characteristics for different reactor types, varying significantly from reactor type to another.</a:t>
            </a:r>
          </a:p>
          <a:p>
            <a:pPr eaLnBrk="1" hangingPunct="1">
              <a:spcBef>
                <a:spcPct val="50000"/>
              </a:spcBef>
              <a:buClrTx/>
              <a:buSzTx/>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The intended use of the pellet was for a Russian type graphite moderated reactor (RBMK).</a:t>
            </a:r>
          </a:p>
          <a:p>
            <a:pPr eaLnBrk="1" hangingPunct="1">
              <a:spcBef>
                <a:spcPct val="50000"/>
              </a:spcBef>
              <a:buClrTx/>
              <a:buSzTx/>
              <a:buFont typeface="Arial" panose="020B0604020202020204" pitchFamily="34" charset="0"/>
              <a:buChar char="•"/>
            </a:pPr>
            <a:endParaRPr lang="th-TH" altLang="en-US" sz="2400" dirty="0">
              <a:latin typeface="Times New Roman" panose="02020603050405020304" pitchFamily="18" charset="0"/>
              <a:cs typeface="Angsana New" panose="02020603050405020304" pitchFamily="18" charset="-34"/>
            </a:endParaRPr>
          </a:p>
        </p:txBody>
      </p:sp>
      <p:pic>
        <p:nvPicPr>
          <p:cNvPr id="2" name="Picture 1">
            <a:extLst>
              <a:ext uri="{FF2B5EF4-FFF2-40B4-BE49-F238E27FC236}">
                <a16:creationId xmlns:a16="http://schemas.microsoft.com/office/drawing/2014/main" id="{B855EB2D-9505-467D-A8B7-795CFF6542BB}"/>
              </a:ext>
            </a:extLst>
          </p:cNvPr>
          <p:cNvPicPr>
            <a:picLocks noChangeAspect="1"/>
          </p:cNvPicPr>
          <p:nvPr/>
        </p:nvPicPr>
        <p:blipFill>
          <a:blip r:embed="rId3"/>
          <a:stretch>
            <a:fillRect/>
          </a:stretch>
        </p:blipFill>
        <p:spPr>
          <a:xfrm>
            <a:off x="1388893" y="1219200"/>
            <a:ext cx="9414214" cy="3674962"/>
          </a:xfrm>
          <a:prstGeom prst="rect">
            <a:avLst/>
          </a:prstGeom>
        </p:spPr>
      </p:pic>
      <p:sp>
        <p:nvSpPr>
          <p:cNvPr id="7" name="Rectangle 6">
            <a:extLst>
              <a:ext uri="{FF2B5EF4-FFF2-40B4-BE49-F238E27FC236}">
                <a16:creationId xmlns:a16="http://schemas.microsoft.com/office/drawing/2014/main" id="{329F9D8E-540D-442D-A603-06C14A4F6D4D}"/>
              </a:ext>
            </a:extLst>
          </p:cNvPr>
          <p:cNvSpPr/>
          <p:nvPr/>
        </p:nvSpPr>
        <p:spPr>
          <a:xfrm>
            <a:off x="3411220" y="6383307"/>
            <a:ext cx="6096000" cy="400110"/>
          </a:xfrm>
          <a:prstGeom prst="rect">
            <a:avLst/>
          </a:prstGeom>
        </p:spPr>
        <p:txBody>
          <a:bodyPr>
            <a:spAutoFit/>
          </a:bodyPr>
          <a:lstStyle/>
          <a:p>
            <a:r>
              <a:rPr lang="en-US" sz="2000" dirty="0">
                <a:latin typeface="Times New Roman" panose="02020603050405020304" pitchFamily="18" charset="0"/>
                <a:cs typeface="Times New Roman" panose="02020603050405020304" pitchFamily="18" charset="0"/>
              </a:rPr>
              <a:t>https://doi.org/10.1515/ract-2018-3068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1752600" y="228600"/>
            <a:ext cx="8915400" cy="1143000"/>
          </a:xfrm>
        </p:spPr>
        <p:txBody>
          <a:bodyPr>
            <a:normAutofit fontScale="90000"/>
          </a:bodyPr>
          <a:lstStyle/>
          <a:p>
            <a:pPr eaLnBrk="1" fontAlgn="auto" hangingPunct="1">
              <a:spcAft>
                <a:spcPts val="0"/>
              </a:spcAft>
              <a:defRPr/>
            </a:pPr>
            <a:r>
              <a:rPr lang="en-US" b="1" dirty="0">
                <a:solidFill>
                  <a:schemeClr val="tx1"/>
                </a:solidFill>
                <a:latin typeface="Times New Roman" pitchFamily="18" charset="0"/>
                <a:cs typeface="Times New Roman" pitchFamily="18" charset="0"/>
              </a:rPr>
              <a:t>Nuclear power plant</a:t>
            </a:r>
            <a:r>
              <a:rPr lang="th-TH" b="1" dirty="0">
                <a:solidFill>
                  <a:schemeClr val="tx1"/>
                </a:solidFill>
                <a:latin typeface="Times New Roman" pitchFamily="18" charset="0"/>
              </a:rPr>
              <a:t> </a:t>
            </a:r>
            <a:r>
              <a:rPr lang="en-US" b="1" dirty="0">
                <a:solidFill>
                  <a:schemeClr val="tx1"/>
                </a:solidFill>
                <a:latin typeface="Times New Roman" pitchFamily="18" charset="0"/>
                <a:cs typeface="Times New Roman" pitchFamily="18" charset="0"/>
              </a:rPr>
              <a:t>RBMK type in Russia</a:t>
            </a:r>
            <a:endParaRPr lang="th-TH" b="1" dirty="0">
              <a:solidFill>
                <a:schemeClr val="tx1"/>
              </a:solidFill>
              <a:latin typeface="Times New Roman" pitchFamily="18" charset="0"/>
            </a:endParaRPr>
          </a:p>
        </p:txBody>
      </p:sp>
      <p:sp>
        <p:nvSpPr>
          <p:cNvPr id="21507"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CF924432-9A9C-4520-AE90-2516A31E1EC9}"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12</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21508" name="Picture 6" descr="50kc1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1"/>
            <a:ext cx="72390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7"/>
          <p:cNvSpPr txBox="1">
            <a:spLocks noChangeArrowheads="1"/>
          </p:cNvSpPr>
          <p:nvPr/>
        </p:nvSpPr>
        <p:spPr bwMode="auto">
          <a:xfrm>
            <a:off x="1905000" y="54864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eaLnBrk="1" hangingPunct="1">
              <a:spcBef>
                <a:spcPct val="50000"/>
              </a:spcBef>
              <a:buClrTx/>
              <a:buSzTx/>
              <a:buFontTx/>
              <a:buNone/>
            </a:pPr>
            <a:r>
              <a:rPr lang="en-US" altLang="en-US" sz="2400">
                <a:latin typeface="Times New Roman" panose="02020603050405020304" pitchFamily="18" charset="0"/>
                <a:cs typeface="Angsana New" panose="02020603050405020304" pitchFamily="18" charset="-34"/>
              </a:rPr>
              <a:t>RBMK </a:t>
            </a:r>
            <a:r>
              <a:rPr lang="th-TH" altLang="en-US" sz="2400">
                <a:latin typeface="Times New Roman" panose="02020603050405020304" pitchFamily="18" charset="0"/>
                <a:cs typeface="Angsana New" panose="02020603050405020304" pitchFamily="18" charset="-34"/>
              </a:rPr>
              <a:t>(</a:t>
            </a:r>
            <a:r>
              <a:rPr lang="en-US" altLang="en-US" sz="2400">
                <a:latin typeface="Times New Roman" panose="02020603050405020304" pitchFamily="18" charset="0"/>
                <a:cs typeface="Angsana New" panose="02020603050405020304" pitchFamily="18" charset="-34"/>
              </a:rPr>
              <a:t>reaktor bolshoy moshchnosti kanalniy  means</a:t>
            </a:r>
            <a:r>
              <a:rPr lang="th-TH" altLang="en-US" sz="2400">
                <a:latin typeface="Times New Roman" panose="02020603050405020304" pitchFamily="18" charset="0"/>
                <a:cs typeface="Angsana New" panose="02020603050405020304" pitchFamily="18" charset="-34"/>
              </a:rPr>
              <a:t> </a:t>
            </a:r>
            <a:r>
              <a:rPr lang="en-US" altLang="en-US" sz="2400">
                <a:latin typeface="Times New Roman" panose="02020603050405020304" pitchFamily="18" charset="0"/>
                <a:cs typeface="Angsana New" panose="02020603050405020304" pitchFamily="18" charset="-34"/>
              </a:rPr>
              <a:t>reactor </a:t>
            </a:r>
            <a:r>
              <a:rPr lang="th-TH" altLang="en-US" sz="2400">
                <a:latin typeface="Times New Roman" panose="02020603050405020304" pitchFamily="18" charset="0"/>
                <a:cs typeface="Angsana New" panose="02020603050405020304" pitchFamily="18" charset="-34"/>
              </a:rPr>
              <a:t>(</a:t>
            </a:r>
            <a:r>
              <a:rPr lang="en-US" altLang="en-US" sz="2400">
                <a:latin typeface="Times New Roman" panose="02020603050405020304" pitchFamily="18" charset="0"/>
                <a:cs typeface="Angsana New" panose="02020603050405020304" pitchFamily="18" charset="-34"/>
              </a:rPr>
              <a:t>of</a:t>
            </a:r>
            <a:r>
              <a:rPr lang="th-TH" altLang="en-US" sz="2400">
                <a:latin typeface="Times New Roman" panose="02020603050405020304" pitchFamily="18" charset="0"/>
                <a:cs typeface="Angsana New" panose="02020603050405020304" pitchFamily="18" charset="-34"/>
              </a:rPr>
              <a:t>) </a:t>
            </a:r>
            <a:r>
              <a:rPr lang="en-US" altLang="en-US" sz="2400">
                <a:latin typeface="Times New Roman" panose="02020603050405020304" pitchFamily="18" charset="0"/>
                <a:cs typeface="Angsana New" panose="02020603050405020304" pitchFamily="18" charset="-34"/>
              </a:rPr>
              <a:t>large power </a:t>
            </a:r>
            <a:r>
              <a:rPr lang="th-TH" altLang="en-US" sz="2400">
                <a:latin typeface="Times New Roman" panose="02020603050405020304" pitchFamily="18" charset="0"/>
                <a:cs typeface="Angsana New" panose="02020603050405020304" pitchFamily="18" charset="-34"/>
              </a:rPr>
              <a:t>(</a:t>
            </a:r>
            <a:r>
              <a:rPr lang="en-US" altLang="en-US" sz="2400">
                <a:latin typeface="Times New Roman" panose="02020603050405020304" pitchFamily="18" charset="0"/>
                <a:cs typeface="Angsana New" panose="02020603050405020304" pitchFamily="18" charset="-34"/>
              </a:rPr>
              <a:t>of the</a:t>
            </a:r>
            <a:r>
              <a:rPr lang="th-TH" altLang="en-US" sz="2400">
                <a:latin typeface="Times New Roman" panose="02020603050405020304" pitchFamily="18" charset="0"/>
                <a:cs typeface="Angsana New" panose="02020603050405020304" pitchFamily="18" charset="-34"/>
              </a:rPr>
              <a:t>) </a:t>
            </a:r>
            <a:r>
              <a:rPr lang="en-US" altLang="en-US" sz="2400">
                <a:latin typeface="Times New Roman" panose="02020603050405020304" pitchFamily="18" charset="0"/>
                <a:cs typeface="Angsana New" panose="02020603050405020304" pitchFamily="18" charset="-34"/>
              </a:rPr>
              <a:t>channel type</a:t>
            </a:r>
            <a:r>
              <a:rPr lang="th-TH" altLang="en-US" sz="2400">
                <a:latin typeface="Times New Roman" panose="02020603050405020304" pitchFamily="18" charset="0"/>
                <a:cs typeface="Angsana New" panose="02020603050405020304" pitchFamily="18" charset="-34"/>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99253" y="190500"/>
            <a:ext cx="10972800" cy="1143000"/>
          </a:xfrm>
        </p:spPr>
        <p:txBody>
          <a:bodyPr>
            <a:normAutofit fontScale="90000"/>
          </a:bodyPr>
          <a:lstStyle/>
          <a:p>
            <a:pPr eaLnBrk="1" fontAlgn="auto" hangingPunct="1">
              <a:spcAft>
                <a:spcPts val="0"/>
              </a:spcAft>
              <a:defRPr/>
            </a:pPr>
            <a:r>
              <a:rPr lang="en-US" b="1" dirty="0">
                <a:solidFill>
                  <a:schemeClr val="tx1"/>
                </a:solidFill>
                <a:latin typeface="Times New Roman" pitchFamily="18" charset="0"/>
                <a:cs typeface="Times New Roman" pitchFamily="18" charset="0"/>
              </a:rPr>
              <a:t>Techniques used for analyzing seized nuclear material</a:t>
            </a:r>
            <a:endParaRPr lang="th-TH" b="1" dirty="0">
              <a:solidFill>
                <a:schemeClr val="tx1"/>
              </a:solidFill>
              <a:latin typeface="Times New Roman" pitchFamily="18" charset="0"/>
            </a:endParaRPr>
          </a:p>
        </p:txBody>
      </p:sp>
      <p:sp>
        <p:nvSpPr>
          <p:cNvPr id="22531"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3C1859FC-F5C0-4FB5-BC08-64BA2D053EE9}"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13</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1" y="1610996"/>
            <a:ext cx="9509757" cy="458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Enriched Uranium Classes</a:t>
            </a:r>
          </a:p>
        </p:txBody>
      </p:sp>
      <p:sp>
        <p:nvSpPr>
          <p:cNvPr id="8195" name="Rectangle 3"/>
          <p:cNvSpPr>
            <a:spLocks noGrp="1" noChangeArrowheads="1"/>
          </p:cNvSpPr>
          <p:nvPr>
            <p:ph type="body" sz="half" idx="1"/>
          </p:nvPr>
        </p:nvSpPr>
        <p:spPr>
          <a:xfrm>
            <a:off x="304800" y="1600201"/>
            <a:ext cx="6248400" cy="4525963"/>
          </a:xfrm>
        </p:spPr>
        <p:txBody>
          <a:bodyPr/>
          <a:lstStyle/>
          <a:p>
            <a:r>
              <a:rPr lang="en-US" altLang="en-US" sz="2400" b="1" dirty="0">
                <a:solidFill>
                  <a:srgbClr val="FF0000"/>
                </a:solidFill>
                <a:latin typeface="Times New Roman" panose="02020603050405020304" pitchFamily="18" charset="0"/>
                <a:cs typeface="Times New Roman" panose="02020603050405020304" pitchFamily="18" charset="0"/>
              </a:rPr>
              <a:t>Low Enriched Uranium (LEU) </a:t>
            </a:r>
            <a:r>
              <a:rPr lang="en-US" altLang="en-US" sz="2400" dirty="0">
                <a:latin typeface="Times New Roman" panose="02020603050405020304" pitchFamily="18" charset="0"/>
                <a:cs typeface="Times New Roman" panose="02020603050405020304" pitchFamily="18" charset="0"/>
              </a:rPr>
              <a:t>0.72-20% U 235 </a:t>
            </a:r>
          </a:p>
          <a:p>
            <a:pPr lvl="1"/>
            <a:r>
              <a:rPr lang="en-US" altLang="en-US" dirty="0">
                <a:latin typeface="Times New Roman" panose="02020603050405020304" pitchFamily="18" charset="0"/>
                <a:cs typeface="Times New Roman" panose="02020603050405020304" pitchFamily="18" charset="0"/>
              </a:rPr>
              <a:t>LEU is primary fuel for nuclear reactors</a:t>
            </a:r>
          </a:p>
          <a:p>
            <a:pPr lvl="1"/>
            <a:endParaRPr lang="en-US" altLang="en-US" dirty="0">
              <a:latin typeface="Times New Roman" panose="02020603050405020304" pitchFamily="18" charset="0"/>
              <a:cs typeface="Times New Roman" panose="02020603050405020304" pitchFamily="18" charset="0"/>
            </a:endParaRPr>
          </a:p>
          <a:p>
            <a:r>
              <a:rPr lang="en-US" altLang="en-US" sz="2400" b="1" dirty="0">
                <a:solidFill>
                  <a:srgbClr val="FF0000"/>
                </a:solidFill>
                <a:latin typeface="Times New Roman" panose="02020603050405020304" pitchFamily="18" charset="0"/>
                <a:cs typeface="Times New Roman" panose="02020603050405020304" pitchFamily="18" charset="0"/>
              </a:rPr>
              <a:t>High Enriched Uranium (HEU) </a:t>
            </a:r>
            <a:r>
              <a:rPr lang="en-US" altLang="en-US" sz="2400" dirty="0">
                <a:latin typeface="Times New Roman" panose="02020603050405020304" pitchFamily="18" charset="0"/>
                <a:cs typeface="Times New Roman" panose="02020603050405020304" pitchFamily="18" charset="0"/>
              </a:rPr>
              <a:t>&gt;20% U 235 .</a:t>
            </a:r>
          </a:p>
          <a:p>
            <a:pPr lvl="1"/>
            <a:r>
              <a:rPr lang="en-US" altLang="en-US" dirty="0">
                <a:latin typeface="Times New Roman" panose="02020603050405020304" pitchFamily="18" charset="0"/>
                <a:cs typeface="Times New Roman" panose="02020603050405020304" pitchFamily="18" charset="0"/>
              </a:rPr>
              <a:t>HEU is used primarily in weapons.</a:t>
            </a:r>
          </a:p>
          <a:p>
            <a:pPr lvl="1"/>
            <a:r>
              <a:rPr lang="en-US" altLang="en-US" dirty="0">
                <a:latin typeface="Times New Roman" panose="02020603050405020304" pitchFamily="18" charset="0"/>
                <a:cs typeface="Times New Roman" panose="02020603050405020304" pitchFamily="18" charset="0"/>
              </a:rPr>
              <a:t>Atomic weapons of WWII used HEU of about 93.5% U 235 </a:t>
            </a:r>
          </a:p>
        </p:txBody>
      </p:sp>
      <p:pic>
        <p:nvPicPr>
          <p:cNvPr id="8197" name="Picture 5" descr="The Hiroshima Bo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580" y="4158150"/>
            <a:ext cx="380682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Gundremmingen Nuclear Power Plant, German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62800" y="762000"/>
            <a:ext cx="3272386" cy="2908788"/>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1141414" y="6308727"/>
            <a:ext cx="5105400" cy="307777"/>
          </a:xfrm>
          <a:prstGeom prst="rect">
            <a:avLst/>
          </a:prstGeom>
        </p:spPr>
        <p:txBody>
          <a:bodyPr wrap="square">
            <a:spAutoFit/>
          </a:bodyPr>
          <a:lstStyle/>
          <a:p>
            <a:r>
              <a:rPr lang="en-US" sz="1400" dirty="0">
                <a:solidFill>
                  <a:srgbClr val="006621"/>
                </a:solidFill>
                <a:latin typeface="arial" panose="020B0604020202020204" pitchFamily="34" charset="0"/>
              </a:rPr>
              <a:t>www.hep.fsu.edu/~wahl/phy3091/f03/talk4/BLynchTalk4.p</a:t>
            </a:r>
            <a:endParaRPr lang="en-US" sz="1400" dirty="0"/>
          </a:p>
        </p:txBody>
      </p:sp>
      <p:sp>
        <p:nvSpPr>
          <p:cNvPr id="3" name="Slide Number Placeholder 2"/>
          <p:cNvSpPr>
            <a:spLocks noGrp="1"/>
          </p:cNvSpPr>
          <p:nvPr>
            <p:ph type="sldNum" sz="quarter" idx="12"/>
          </p:nvPr>
        </p:nvSpPr>
        <p:spPr>
          <a:xfrm>
            <a:off x="10972800" y="6245225"/>
            <a:ext cx="609600" cy="476250"/>
          </a:xfrm>
        </p:spPr>
        <p:txBody>
          <a:bodyPr/>
          <a:lstStyle/>
          <a:p>
            <a:fld id="{7A1D14DB-373D-4EB9-9571-677B9DDE36F1}" type="slidenum">
              <a:rPr lang="en-US" altLang="en-US" smtClean="0"/>
              <a:pPr/>
              <a:t>14</a:t>
            </a:fld>
            <a:endParaRPr lang="en-US" altLang="en-US"/>
          </a:p>
        </p:txBody>
      </p:sp>
    </p:spTree>
    <p:extLst>
      <p:ext uri="{BB962C8B-B14F-4D97-AF65-F5344CB8AC3E}">
        <p14:creationId xmlns:p14="http://schemas.microsoft.com/office/powerpoint/2010/main" val="411075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341D52B-293D-4520-82D0-EE06D3BB5311}" type="slidenum">
              <a:rPr lang="en-US" altLang="en-US" smtClean="0"/>
              <a:pPr>
                <a:defRPr/>
              </a:pPr>
              <a:t>15</a:t>
            </a:fld>
            <a:endParaRPr lang="th-TH" altLang="en-US">
              <a:cs typeface="LilyUPC" panose="020B0604020202020204" pitchFamily="34" charset="-34"/>
            </a:endParaRPr>
          </a:p>
        </p:txBody>
      </p:sp>
      <p:pic>
        <p:nvPicPr>
          <p:cNvPr id="6" name="Picture 5"/>
          <p:cNvPicPr>
            <a:picLocks noChangeAspect="1"/>
          </p:cNvPicPr>
          <p:nvPr/>
        </p:nvPicPr>
        <p:blipFill rotWithShape="1">
          <a:blip r:embed="rId2"/>
          <a:srcRect l="40834" t="32214" r="19999" b="20356"/>
          <a:stretch/>
        </p:blipFill>
        <p:spPr>
          <a:xfrm>
            <a:off x="2127251" y="800100"/>
            <a:ext cx="7946227" cy="5410200"/>
          </a:xfrm>
          <a:prstGeom prst="rect">
            <a:avLst/>
          </a:prstGeom>
        </p:spPr>
      </p:pic>
      <p:sp>
        <p:nvSpPr>
          <p:cNvPr id="7" name="Rectangle 4"/>
          <p:cNvSpPr txBox="1">
            <a:spLocks noChangeArrowheads="1"/>
          </p:cNvSpPr>
          <p:nvPr/>
        </p:nvSpPr>
        <p:spPr>
          <a:xfrm>
            <a:off x="2301077" y="228600"/>
            <a:ext cx="7772400" cy="11430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cs typeface="LilyUPC" pitchFamily="34" charset="-34"/>
              </a:defRPr>
            </a:lvl2pPr>
            <a:lvl3pPr algn="l" rtl="0" eaLnBrk="0" fontAlgn="base" hangingPunct="0">
              <a:spcBef>
                <a:spcPct val="0"/>
              </a:spcBef>
              <a:spcAft>
                <a:spcPct val="0"/>
              </a:spcAft>
              <a:defRPr sz="4000">
                <a:solidFill>
                  <a:schemeClr val="tx2"/>
                </a:solidFill>
                <a:latin typeface="Franklin Gothic Book" pitchFamily="34" charset="0"/>
                <a:cs typeface="LilyUPC" pitchFamily="34" charset="-34"/>
              </a:defRPr>
            </a:lvl3pPr>
            <a:lvl4pPr algn="l" rtl="0" eaLnBrk="0" fontAlgn="base" hangingPunct="0">
              <a:spcBef>
                <a:spcPct val="0"/>
              </a:spcBef>
              <a:spcAft>
                <a:spcPct val="0"/>
              </a:spcAft>
              <a:defRPr sz="4000">
                <a:solidFill>
                  <a:schemeClr val="tx2"/>
                </a:solidFill>
                <a:latin typeface="Franklin Gothic Book" pitchFamily="34" charset="0"/>
                <a:cs typeface="LilyUPC" pitchFamily="34" charset="-34"/>
              </a:defRPr>
            </a:lvl4pPr>
            <a:lvl5pPr algn="l" rtl="0" eaLnBrk="0" fontAlgn="base" hangingPunct="0">
              <a:spcBef>
                <a:spcPct val="0"/>
              </a:spcBef>
              <a:spcAft>
                <a:spcPct val="0"/>
              </a:spcAft>
              <a:defRPr sz="4000">
                <a:solidFill>
                  <a:schemeClr val="tx2"/>
                </a:solidFill>
                <a:latin typeface="Franklin Gothic Book" pitchFamily="34" charset="0"/>
                <a:cs typeface="LilyUPC" pitchFamily="34" charset="-34"/>
              </a:defRPr>
            </a:lvl5pPr>
            <a:lvl6pPr marL="457200" algn="l" rtl="0" fontAlgn="base">
              <a:spcBef>
                <a:spcPct val="0"/>
              </a:spcBef>
              <a:spcAft>
                <a:spcPct val="0"/>
              </a:spcAft>
              <a:defRPr sz="4000">
                <a:solidFill>
                  <a:schemeClr val="tx2"/>
                </a:solidFill>
                <a:latin typeface="Franklin Gothic Book" pitchFamily="34" charset="0"/>
                <a:cs typeface="LilyUPC" pitchFamily="34" charset="-34"/>
              </a:defRPr>
            </a:lvl6pPr>
            <a:lvl7pPr marL="914400" algn="l" rtl="0" fontAlgn="base">
              <a:spcBef>
                <a:spcPct val="0"/>
              </a:spcBef>
              <a:spcAft>
                <a:spcPct val="0"/>
              </a:spcAft>
              <a:defRPr sz="4000">
                <a:solidFill>
                  <a:schemeClr val="tx2"/>
                </a:solidFill>
                <a:latin typeface="Franklin Gothic Book" pitchFamily="34" charset="0"/>
                <a:cs typeface="LilyUPC" pitchFamily="34" charset="-34"/>
              </a:defRPr>
            </a:lvl7pPr>
            <a:lvl8pPr marL="1371600" algn="l" rtl="0" fontAlgn="base">
              <a:spcBef>
                <a:spcPct val="0"/>
              </a:spcBef>
              <a:spcAft>
                <a:spcPct val="0"/>
              </a:spcAft>
              <a:defRPr sz="4000">
                <a:solidFill>
                  <a:schemeClr val="tx2"/>
                </a:solidFill>
                <a:latin typeface="Franklin Gothic Book" pitchFamily="34" charset="0"/>
                <a:cs typeface="LilyUPC" pitchFamily="34" charset="-34"/>
              </a:defRPr>
            </a:lvl8pPr>
            <a:lvl9pPr marL="1828800" algn="l" rtl="0" fontAlgn="base">
              <a:spcBef>
                <a:spcPct val="0"/>
              </a:spcBef>
              <a:spcAft>
                <a:spcPct val="0"/>
              </a:spcAft>
              <a:defRPr sz="4000">
                <a:solidFill>
                  <a:schemeClr val="tx2"/>
                </a:solidFill>
                <a:latin typeface="Franklin Gothic Book" pitchFamily="34" charset="0"/>
                <a:cs typeface="LilyUPC" pitchFamily="34" charset="-34"/>
              </a:defRPr>
            </a:lvl9pPr>
          </a:lstStyle>
          <a:p>
            <a:pPr eaLnBrk="1" hangingPunct="1"/>
            <a:r>
              <a:rPr lang="en-US" altLang="en-US" b="1">
                <a:solidFill>
                  <a:schemeClr val="tx1"/>
                </a:solidFill>
                <a:latin typeface="Times New Roman" panose="02020603050405020304" pitchFamily="18" charset="0"/>
                <a:cs typeface="LilyUPC" panose="020B0604020202020204" pitchFamily="34" charset="-34"/>
              </a:rPr>
              <a:t>Production of Pu-239 from U-238</a:t>
            </a:r>
            <a:endParaRPr lang="th-TH" altLang="en-US" b="1" dirty="0">
              <a:solidFill>
                <a:schemeClr val="tx1"/>
              </a:solidFill>
              <a:latin typeface="Times New Roman" panose="02020603050405020304" pitchFamily="18" charset="0"/>
            </a:endParaRPr>
          </a:p>
        </p:txBody>
      </p:sp>
      <p:sp>
        <p:nvSpPr>
          <p:cNvPr id="8" name="Rectangle 7"/>
          <p:cNvSpPr/>
          <p:nvPr/>
        </p:nvSpPr>
        <p:spPr>
          <a:xfrm>
            <a:off x="2743200" y="6192055"/>
            <a:ext cx="8382000" cy="369332"/>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hlinkClick r:id="rId3"/>
              </a:rPr>
              <a:t>http://www.radioactivity.eu.com/site/pages/Plutonium_239_Formation.htm</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6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lstStyle/>
          <a:p>
            <a:endParaRPr lang="en-US" altLang="en-US">
              <a:cs typeface="LilyUPC" panose="020B0604020202020204" pitchFamily="34" charset="-34"/>
            </a:endParaRPr>
          </a:p>
        </p:txBody>
      </p:sp>
      <p:sp>
        <p:nvSpPr>
          <p:cNvPr id="29699" name="Content Placeholder 6"/>
          <p:cNvSpPr>
            <a:spLocks noGrp="1"/>
          </p:cNvSpPr>
          <p:nvPr>
            <p:ph sz="quarter" idx="1"/>
          </p:nvPr>
        </p:nvSpPr>
        <p:spPr/>
        <p:txBody>
          <a:bodyPr/>
          <a:lstStyle/>
          <a:p>
            <a:endParaRPr lang="en-US" altLang="en-US">
              <a:cs typeface="EucrosiaUPC" panose="02020603050405020304" pitchFamily="18" charset="-34"/>
            </a:endParaRPr>
          </a:p>
        </p:txBody>
      </p:sp>
      <p:sp>
        <p:nvSpPr>
          <p:cNvPr id="29700"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34A6595E-EE2C-48B3-9709-86A2CC11F67F}" type="slidenum">
              <a:rPr lang="en-US" altLang="en-US" sz="1400">
                <a:solidFill>
                  <a:srgbClr val="FFFFFF"/>
                </a:solidFill>
                <a:latin typeface="Franklin Gothic Book" panose="020B0503020102020204" pitchFamily="34" charset="0"/>
              </a:rPr>
              <a:pPr/>
              <a:t>16</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2970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41300"/>
            <a:ext cx="6715125"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b="1">
                <a:latin typeface="Times New Roman" panose="02020603050405020304" pitchFamily="18" charset="0"/>
                <a:cs typeface="Times New Roman" panose="02020603050405020304" pitchFamily="18" charset="0"/>
              </a:rPr>
              <a:t>Case report</a:t>
            </a:r>
          </a:p>
        </p:txBody>
      </p:sp>
      <p:sp>
        <p:nvSpPr>
          <p:cNvPr id="30723" name="Content Placeholder 2"/>
          <p:cNvSpPr>
            <a:spLocks noGrp="1"/>
          </p:cNvSpPr>
          <p:nvPr>
            <p:ph sz="quarter" idx="1"/>
          </p:nvPr>
        </p:nvSpPr>
        <p:spPr>
          <a:xfrm>
            <a:off x="1295400" y="1443038"/>
            <a:ext cx="10591800" cy="4572000"/>
          </a:xfrm>
        </p:spPr>
        <p:txBody>
          <a:bodyPr/>
          <a:lstStyle/>
          <a:p>
            <a:r>
              <a:rPr lang="en-US" altLang="en-US" dirty="0">
                <a:latin typeface="Times New Roman" panose="02020603050405020304" pitchFamily="18" charset="0"/>
                <a:cs typeface="Times New Roman" panose="02020603050405020304" pitchFamily="18" charset="0"/>
              </a:rPr>
              <a:t>On Nov. 1, 2006, a former KGB agent named </a:t>
            </a:r>
            <a:r>
              <a:rPr lang="en-US" altLang="en-US" b="1" dirty="0">
                <a:solidFill>
                  <a:srgbClr val="FF0000"/>
                </a:solidFill>
                <a:latin typeface="Times New Roman" panose="02020603050405020304" pitchFamily="18" charset="0"/>
                <a:cs typeface="Times New Roman" panose="02020603050405020304" pitchFamily="18" charset="0"/>
              </a:rPr>
              <a:t>Alexander Litvinenko </a:t>
            </a:r>
            <a:r>
              <a:rPr lang="en-US" altLang="en-US" dirty="0">
                <a:latin typeface="Times New Roman" panose="02020603050405020304" pitchFamily="18" charset="0"/>
                <a:cs typeface="Times New Roman" panose="02020603050405020304" pitchFamily="18" charset="0"/>
              </a:rPr>
              <a:t>presented to a North London hospital with acute, severe, progressive gastrointestinal symptoms.</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Litvinenko’s health rapidly deteriorated : his hair fell out and </a:t>
            </a:r>
            <a:r>
              <a:rPr lang="en-US" dirty="0">
                <a:latin typeface="Times New Roman" panose="02020603050405020304" pitchFamily="18" charset="0"/>
                <a:cs typeface="Times New Roman" panose="02020603050405020304" pitchFamily="18" charset="0"/>
              </a:rPr>
              <a:t>a reduction in the number of red and white blood cells, as well as platelets. The latter symptoms indicates the condition of </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pancytopenia</a:t>
            </a:r>
            <a:r>
              <a:rPr lang="en-US" altLang="en-US" dirty="0">
                <a:latin typeface="Times New Roman" panose="02020603050405020304" pitchFamily="18" charset="0"/>
                <a:cs typeface="Times New Roman" panose="02020603050405020304" pitchFamily="18" charset="0"/>
              </a:rPr>
              <a:t>.</a:t>
            </a:r>
          </a:p>
          <a:p>
            <a:endParaRPr lang="th-TH" altLang="en-US" dirty="0">
              <a:latin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The symptoms were consistent with radiation </a:t>
            </a:r>
            <a:r>
              <a:rPr lang="en-US" altLang="en-US" b="1" dirty="0">
                <a:latin typeface="Times New Roman" panose="02020603050405020304" pitchFamily="18" charset="0"/>
                <a:cs typeface="Times New Roman" panose="02020603050405020304" pitchFamily="18" charset="0"/>
              </a:rPr>
              <a:t>or </a:t>
            </a:r>
            <a:r>
              <a:rPr lang="en-US" altLang="en-US" b="1" dirty="0">
                <a:solidFill>
                  <a:srgbClr val="FF0000"/>
                </a:solidFill>
                <a:latin typeface="Times New Roman" panose="02020603050405020304" pitchFamily="18" charset="0"/>
                <a:cs typeface="Times New Roman" panose="02020603050405020304" pitchFamily="18" charset="0"/>
              </a:rPr>
              <a:t>thallium toxicity</a:t>
            </a:r>
            <a:r>
              <a:rPr lang="en-US" altLang="en-US" dirty="0">
                <a:latin typeface="Times New Roman" panose="02020603050405020304" pitchFamily="18" charset="0"/>
                <a:cs typeface="Times New Roman" panose="02020603050405020304" pitchFamily="18" charset="0"/>
              </a:rPr>
              <a:t>.</a:t>
            </a:r>
          </a:p>
          <a:p>
            <a:r>
              <a:rPr lang="en-US" altLang="en-US" dirty="0">
                <a:latin typeface="Times New Roman" panose="02020603050405020304" pitchFamily="18" charset="0"/>
                <a:cs typeface="Times New Roman" panose="02020603050405020304" pitchFamily="18" charset="0"/>
              </a:rPr>
              <a:t>However, the patient’s urine and blood samples were negatively tested.</a:t>
            </a: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p:txBody>
      </p:sp>
      <p:sp>
        <p:nvSpPr>
          <p:cNvPr id="30724"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B1708D73-8F05-4D1A-9BCB-E675F5FC22F7}" type="slidenum">
              <a:rPr lang="en-US" altLang="en-US" sz="1400">
                <a:solidFill>
                  <a:srgbClr val="FFFFFF"/>
                </a:solidFill>
                <a:latin typeface="Franklin Gothic Book" panose="020B0503020102020204" pitchFamily="34" charset="0"/>
              </a:rPr>
              <a:pPr/>
              <a:t>17</a:t>
            </a:fld>
            <a:endParaRPr lang="th-TH" altLang="en-US" sz="1400">
              <a:solidFill>
                <a:srgbClr val="FFFFFF"/>
              </a:solidFill>
              <a:latin typeface="Franklin Gothic Book" panose="020B0503020102020204" pitchFamily="34" charset="0"/>
              <a:cs typeface="LilyUPC" panose="020B0604020202020204" pitchFamily="34" charset="-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FC25D10-FA26-4805-BB3C-30994F7B0726}" type="slidenum">
              <a:rPr lang="en-US" altLang="en-US" smtClean="0"/>
              <a:pPr>
                <a:defRPr/>
              </a:pPr>
              <a:t>18</a:t>
            </a:fld>
            <a:endParaRPr lang="th-TH" altLang="en-US">
              <a:cs typeface="LilyUPC" panose="020B0604020202020204" pitchFamily="34" charset="-34"/>
            </a:endParaRPr>
          </a:p>
        </p:txBody>
      </p:sp>
      <p:pic>
        <p:nvPicPr>
          <p:cNvPr id="69634" name="Picture 2" descr="http://www.compoundchem.com/wp-content/uploads/2015/03/Poison-Chemistry-Thallium-Sulf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03238"/>
            <a:ext cx="9342257" cy="660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025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438400" y="129085"/>
            <a:ext cx="7772400" cy="1143000"/>
          </a:xfrm>
        </p:spPr>
        <p:txBody>
          <a:bodyPr/>
          <a:lstStyle/>
          <a:p>
            <a:r>
              <a:rPr lang="en-US" altLang="en-US" b="1" dirty="0">
                <a:latin typeface="Times New Roman" panose="02020603050405020304" pitchFamily="18" charset="0"/>
                <a:cs typeface="Times New Roman" panose="02020603050405020304" pitchFamily="18" charset="0"/>
              </a:rPr>
              <a:t>Positive test for Po-210</a:t>
            </a:r>
          </a:p>
        </p:txBody>
      </p:sp>
      <p:sp>
        <p:nvSpPr>
          <p:cNvPr id="32771" name="Content Placeholder 2"/>
          <p:cNvSpPr>
            <a:spLocks noGrp="1"/>
          </p:cNvSpPr>
          <p:nvPr>
            <p:ph sz="quarter" idx="1"/>
          </p:nvPr>
        </p:nvSpPr>
        <p:spPr>
          <a:xfrm>
            <a:off x="1670050" y="1259575"/>
            <a:ext cx="8845550" cy="4572000"/>
          </a:xfrm>
        </p:spPr>
        <p:txBody>
          <a:bodyPr/>
          <a:lstStyle/>
          <a:p>
            <a:r>
              <a:rPr lang="en-US" altLang="en-US" dirty="0">
                <a:latin typeface="Times New Roman" panose="02020603050405020304" pitchFamily="18" charset="0"/>
                <a:cs typeface="Times New Roman" panose="02020603050405020304" pitchFamily="18" charset="0"/>
              </a:rPr>
              <a:t>Advanced tests by Britain’s Atomic Weapons Establishment revealed significant amount of </a:t>
            </a:r>
            <a:r>
              <a:rPr lang="en-US" altLang="en-US" b="1" dirty="0">
                <a:solidFill>
                  <a:srgbClr val="FF0000"/>
                </a:solidFill>
                <a:latin typeface="Times New Roman" panose="02020603050405020304" pitchFamily="18" charset="0"/>
                <a:cs typeface="Times New Roman" panose="02020603050405020304" pitchFamily="18" charset="0"/>
              </a:rPr>
              <a:t>alpha particle radiation</a:t>
            </a:r>
            <a:r>
              <a:rPr lang="en-US" altLang="en-US" dirty="0">
                <a:latin typeface="Times New Roman" panose="02020603050405020304" pitchFamily="18" charset="0"/>
                <a:cs typeface="Times New Roman" panose="02020603050405020304" pitchFamily="18" charset="0"/>
              </a:rPr>
              <a:t>.</a:t>
            </a: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This indicated the poisoning to the patient by Polonium-210 (</a:t>
            </a:r>
            <a:r>
              <a:rPr lang="en-US" altLang="en-US" baseline="30000" dirty="0">
                <a:latin typeface="Times New Roman" panose="02020603050405020304" pitchFamily="18" charset="0"/>
                <a:cs typeface="Times New Roman" panose="02020603050405020304" pitchFamily="18" charset="0"/>
              </a:rPr>
              <a:t>210</a:t>
            </a:r>
            <a:r>
              <a:rPr lang="en-US" altLang="en-US" dirty="0">
                <a:latin typeface="Times New Roman" panose="02020603050405020304" pitchFamily="18" charset="0"/>
                <a:cs typeface="Times New Roman" panose="02020603050405020304" pitchFamily="18" charset="0"/>
              </a:rPr>
              <a:t>Po).</a:t>
            </a:r>
          </a:p>
          <a:p>
            <a:r>
              <a:rPr lang="en-US" altLang="en-US" dirty="0">
                <a:latin typeface="Times New Roman" panose="02020603050405020304" pitchFamily="18" charset="0"/>
                <a:cs typeface="Times New Roman" panose="02020603050405020304" pitchFamily="18" charset="0"/>
              </a:rPr>
              <a:t>Litvinenko died of internal contamination from the radioactive.</a:t>
            </a:r>
          </a:p>
          <a:p>
            <a:r>
              <a:rPr lang="en-US" altLang="en-US" dirty="0">
                <a:latin typeface="Times New Roman" panose="02020603050405020304" pitchFamily="18" charset="0"/>
                <a:cs typeface="Times New Roman" panose="02020603050405020304" pitchFamily="18" charset="0"/>
              </a:rPr>
              <a:t>Traces of polonium were found in several locations where Litvinenko had visited shortly before becoming ill.</a:t>
            </a:r>
          </a:p>
          <a:p>
            <a:endParaRPr lang="en-US" altLang="en-US" dirty="0">
              <a:latin typeface="Times New Roman" panose="02020603050405020304" pitchFamily="18" charset="0"/>
              <a:cs typeface="Times New Roman" panose="02020603050405020304" pitchFamily="18" charset="0"/>
            </a:endParaRPr>
          </a:p>
        </p:txBody>
      </p:sp>
      <p:sp>
        <p:nvSpPr>
          <p:cNvPr id="32772"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407ED96D-2FA5-4C77-B7E8-D6709C734405}" type="slidenum">
              <a:rPr lang="en-US" altLang="en-US" sz="1400">
                <a:solidFill>
                  <a:srgbClr val="FFFFFF"/>
                </a:solidFill>
                <a:latin typeface="Franklin Gothic Book" panose="020B0503020102020204" pitchFamily="34" charset="0"/>
              </a:rPr>
              <a:pPr/>
              <a:t>19</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2" name="Picture 1"/>
          <p:cNvPicPr>
            <a:picLocks noChangeAspect="1"/>
          </p:cNvPicPr>
          <p:nvPr/>
        </p:nvPicPr>
        <p:blipFill>
          <a:blip r:embed="rId2"/>
          <a:stretch>
            <a:fillRect/>
          </a:stretch>
        </p:blipFill>
        <p:spPr>
          <a:xfrm>
            <a:off x="3429000" y="2286001"/>
            <a:ext cx="5033728" cy="1483625"/>
          </a:xfrm>
          <a:prstGeom prst="rect">
            <a:avLst/>
          </a:prstGeom>
        </p:spPr>
      </p:pic>
      <p:sp>
        <p:nvSpPr>
          <p:cNvPr id="3" name="Rectangle 2"/>
          <p:cNvSpPr/>
          <p:nvPr/>
        </p:nvSpPr>
        <p:spPr>
          <a:xfrm>
            <a:off x="2209800" y="6306129"/>
            <a:ext cx="8458200" cy="369332"/>
          </a:xfrm>
          <a:prstGeom prst="rect">
            <a:avLst/>
          </a:prstGeom>
        </p:spPr>
        <p:txBody>
          <a:bodyPr wrap="square">
            <a:spAutoFit/>
          </a:bodyPr>
          <a:lstStyle/>
          <a:p>
            <a:r>
              <a:rPr lang="en-US" sz="1800" dirty="0">
                <a:latin typeface="Times New Roman" panose="02020603050405020304" pitchFamily="18" charset="0"/>
                <a:cs typeface="Times New Roman" panose="02020603050405020304" pitchFamily="18" charset="0"/>
                <a:hlinkClick r:id="rId3"/>
              </a:rPr>
              <a:t>https://socratic.org/questions/what-is-the-nuclear-equation-for-the-alpha-decay-of-po210</a:t>
            </a:r>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57400" y="228601"/>
            <a:ext cx="7772400" cy="868363"/>
          </a:xfrm>
        </p:spPr>
        <p:txBody>
          <a:bodyPr>
            <a:normAutofit fontScale="90000"/>
          </a:bodyPr>
          <a:lstStyle/>
          <a:p>
            <a:pPr eaLnBrk="1" fontAlgn="auto" hangingPunct="1">
              <a:spcAft>
                <a:spcPts val="0"/>
              </a:spcAft>
              <a:defRPr/>
            </a:pPr>
            <a:br>
              <a:rPr lang="th-TH" dirty="0"/>
            </a:br>
            <a:r>
              <a:rPr lang="en-US" b="1" dirty="0">
                <a:solidFill>
                  <a:schemeClr val="tx1"/>
                </a:solidFill>
                <a:latin typeface="Times New Roman" pitchFamily="18" charset="0"/>
                <a:cs typeface="Times New Roman" pitchFamily="18" charset="0"/>
              </a:rPr>
              <a:t>Nuclear forensics</a:t>
            </a:r>
            <a:endParaRPr lang="th-TH" b="1" dirty="0">
              <a:solidFill>
                <a:schemeClr val="tx1"/>
              </a:solidFill>
              <a:latin typeface="Times New Roman" pitchFamily="18" charset="0"/>
            </a:endParaRPr>
          </a:p>
        </p:txBody>
      </p:sp>
      <p:sp>
        <p:nvSpPr>
          <p:cNvPr id="8195" name="Slide Number Placeholder 5"/>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36D723B1-9288-49EC-B46E-F7867B41159A}"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2</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1"/>
            <a:ext cx="442118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4"/>
          <p:cNvSpPr txBox="1">
            <a:spLocks noChangeArrowheads="1"/>
          </p:cNvSpPr>
          <p:nvPr/>
        </p:nvSpPr>
        <p:spPr bwMode="auto">
          <a:xfrm>
            <a:off x="6096000" y="1600201"/>
            <a:ext cx="43561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eaLnBrk="1" hangingPunct="1">
              <a:spcBef>
                <a:spcPct val="50000"/>
              </a:spcBef>
              <a:buClrTx/>
              <a:buSzTx/>
              <a:buFontTx/>
              <a:buNone/>
            </a:pPr>
            <a:r>
              <a:rPr lang="en-US" altLang="en-US" sz="2800">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Nuclear forensics </a:t>
            </a:r>
            <a:r>
              <a:rPr lang="en-US" altLang="en-US" sz="2800">
                <a:latin typeface="Times New Roman" panose="02020603050405020304" pitchFamily="18" charset="0"/>
                <a:cs typeface="Times New Roman" panose="02020603050405020304" pitchFamily="18" charset="0"/>
              </a:rPr>
              <a:t>involves the laboratory analysis of seized illicit nuclear materials or debris from a nuclear detonation to identify the origins of the material or weapons.</a:t>
            </a:r>
            <a:endParaRPr lang="th-TH" altLang="en-US" sz="2800">
              <a:latin typeface="Times New Roman" panose="02020603050405020304" pitchFamily="18" charset="0"/>
              <a:cs typeface="Angsana New" panose="02020603050405020304" pitchFamily="18" charset="-3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tLang="en-US">
              <a:cs typeface="LilyUPC" panose="020B0604020202020204" pitchFamily="34" charset="-34"/>
            </a:endParaRPr>
          </a:p>
        </p:txBody>
      </p:sp>
      <p:sp>
        <p:nvSpPr>
          <p:cNvPr id="33795" name="Content Placeholder 2"/>
          <p:cNvSpPr>
            <a:spLocks noGrp="1"/>
          </p:cNvSpPr>
          <p:nvPr>
            <p:ph sz="quarter" idx="1"/>
          </p:nvPr>
        </p:nvSpPr>
        <p:spPr>
          <a:xfrm>
            <a:off x="2030413" y="4352925"/>
            <a:ext cx="8991600" cy="1752600"/>
          </a:xfrm>
        </p:spPr>
        <p:txBody>
          <a:bodyPr/>
          <a:lstStyle/>
          <a:p>
            <a:r>
              <a:rPr lang="en-US" altLang="en-US" dirty="0">
                <a:latin typeface="Times New Roman" panose="02020603050405020304" pitchFamily="18" charset="0"/>
                <a:cs typeface="Times New Roman" panose="02020603050405020304" pitchFamily="18" charset="0"/>
              </a:rPr>
              <a:t>An image of the teapot used to poison Russian dissident Alexander Litvinenko have been released.</a:t>
            </a:r>
          </a:p>
          <a:p>
            <a:r>
              <a:rPr lang="en-US" altLang="en-US" dirty="0">
                <a:latin typeface="Times New Roman" panose="02020603050405020304" pitchFamily="18" charset="0"/>
                <a:cs typeface="Times New Roman" panose="02020603050405020304" pitchFamily="18" charset="0"/>
              </a:rPr>
              <a:t>Traces of polonium 210 were discovered in the teapot in the Pine Bar at the Millennium Hotel.</a:t>
            </a:r>
          </a:p>
          <a:p>
            <a:endParaRPr lang="en-US" altLang="en-US" dirty="0">
              <a:latin typeface="Times New Roman" panose="02020603050405020304" pitchFamily="18" charset="0"/>
              <a:cs typeface="Times New Roman" panose="02020603050405020304" pitchFamily="18" charset="0"/>
            </a:endParaRPr>
          </a:p>
        </p:txBody>
      </p:sp>
      <p:sp>
        <p:nvSpPr>
          <p:cNvPr id="33796"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66C3CD77-31C7-4E21-B8EB-1633C4EF9559}" type="slidenum">
              <a:rPr lang="en-US" altLang="en-US" sz="1400">
                <a:solidFill>
                  <a:srgbClr val="FFFFFF"/>
                </a:solidFill>
                <a:latin typeface="Franklin Gothic Book" panose="020B0503020102020204" pitchFamily="34" charset="0"/>
              </a:rPr>
              <a:pPr/>
              <a:t>20</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33797" name="Picture 2" descr="Images of the teapot and traces of polonium 210 i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6" y="155576"/>
            <a:ext cx="56229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5"/>
          <p:cNvSpPr>
            <a:spLocks noChangeArrowheads="1"/>
          </p:cNvSpPr>
          <p:nvPr/>
        </p:nvSpPr>
        <p:spPr bwMode="auto">
          <a:xfrm>
            <a:off x="2228850" y="6210300"/>
            <a:ext cx="819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r>
              <a:rPr lang="en-US" altLang="en-US" sz="2000">
                <a:solidFill>
                  <a:srgbClr val="FF0000"/>
                </a:solidFill>
                <a:latin typeface="Times New Roman" panose="02020603050405020304" pitchFamily="18" charset="0"/>
                <a:cs typeface="Times New Roman" panose="02020603050405020304" pitchFamily="18" charset="0"/>
              </a:rPr>
              <a:t>Note : cps = counts per second, the indicator used to measure radiation levels.</a:t>
            </a:r>
          </a:p>
        </p:txBody>
      </p:sp>
      <p:sp>
        <p:nvSpPr>
          <p:cNvPr id="7" name="Rectangle 6"/>
          <p:cNvSpPr/>
          <p:nvPr/>
        </p:nvSpPr>
        <p:spPr>
          <a:xfrm>
            <a:off x="9743242" y="-152400"/>
            <a:ext cx="677108" cy="4794141"/>
          </a:xfrm>
          <a:prstGeom prst="rect">
            <a:avLst/>
          </a:prstGeom>
        </p:spPr>
        <p:txBody>
          <a:bodyPr vert="vert270">
            <a:spAutoFit/>
          </a:bodyPr>
          <a:lstStyle/>
          <a:p>
            <a:pPr>
              <a:defRPr/>
            </a:pPr>
            <a:r>
              <a:rPr lang="en-US" sz="1600" dirty="0">
                <a:latin typeface="Times New Roman" panose="02020603050405020304" pitchFamily="18" charset="0"/>
                <a:cs typeface="Times New Roman" panose="02020603050405020304" pitchFamily="18" charset="0"/>
              </a:rPr>
              <a:t>http://www.itv.com/news/update/2016-01-21/images-released-of-teapot-used-to-poison-litvinenko/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438400" y="0"/>
            <a:ext cx="7772400" cy="1143000"/>
          </a:xfrm>
        </p:spPr>
        <p:txBody>
          <a:bodyPr/>
          <a:lstStyle/>
          <a:p>
            <a:r>
              <a:rPr lang="en-US" altLang="en-US" b="1">
                <a:latin typeface="Times New Roman" panose="02020603050405020304" pitchFamily="18" charset="0"/>
                <a:cs typeface="Times New Roman" panose="02020603050405020304" pitchFamily="18" charset="0"/>
              </a:rPr>
              <a:t>Understanding Polonium-210</a:t>
            </a:r>
          </a:p>
        </p:txBody>
      </p:sp>
      <p:sp>
        <p:nvSpPr>
          <p:cNvPr id="34819" name="Content Placeholder 2"/>
          <p:cNvSpPr>
            <a:spLocks noGrp="1"/>
          </p:cNvSpPr>
          <p:nvPr>
            <p:ph sz="quarter" idx="1"/>
          </p:nvPr>
        </p:nvSpPr>
        <p:spPr>
          <a:xfrm>
            <a:off x="1697038" y="1411288"/>
            <a:ext cx="3886200" cy="4572000"/>
          </a:xfrm>
        </p:spPr>
        <p:txBody>
          <a:bodyPr/>
          <a:lstStyle/>
          <a:p>
            <a:r>
              <a:rPr lang="en-US" altLang="en-US">
                <a:latin typeface="Times New Roman" panose="02020603050405020304" pitchFamily="18" charset="0"/>
                <a:cs typeface="Times New Roman" panose="02020603050405020304" pitchFamily="18" charset="0"/>
              </a:rPr>
              <a:t>Polonium is a rare radioactive metalloid, and was discovered in uranium ores by Marie and Pierre Curie in 1897.</a:t>
            </a:r>
          </a:p>
          <a:p>
            <a:r>
              <a:rPr lang="en-US" altLang="en-US">
                <a:latin typeface="Times New Roman" panose="02020603050405020304" pitchFamily="18" charset="0"/>
                <a:cs typeface="Times New Roman" panose="02020603050405020304" pitchFamily="18" charset="0"/>
              </a:rPr>
              <a:t>Polonium may now be made in milligram amounts in nuclear reactors.</a:t>
            </a:r>
          </a:p>
          <a:p>
            <a:r>
              <a:rPr lang="en-US" altLang="en-US">
                <a:latin typeface="Times New Roman" panose="02020603050405020304" pitchFamily="18" charset="0"/>
                <a:cs typeface="Times New Roman" panose="02020603050405020304" pitchFamily="18" charset="0"/>
              </a:rPr>
              <a:t>Polonium is a solid but dissolves readily in dilute acids.</a:t>
            </a:r>
          </a:p>
          <a:p>
            <a:endParaRPr lang="en-US" altLang="en-US">
              <a:latin typeface="Times New Roman" panose="02020603050405020304" pitchFamily="18" charset="0"/>
              <a:cs typeface="Times New Roman" panose="02020603050405020304" pitchFamily="18" charset="0"/>
            </a:endParaRPr>
          </a:p>
        </p:txBody>
      </p:sp>
      <p:sp>
        <p:nvSpPr>
          <p:cNvPr id="34820"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4067477A-1912-4C45-ABE6-AA49BA746859}" type="slidenum">
              <a:rPr lang="en-US" altLang="en-US" sz="1400">
                <a:solidFill>
                  <a:srgbClr val="FFFFFF"/>
                </a:solidFill>
                <a:latin typeface="Franklin Gothic Book" panose="020B0503020102020204" pitchFamily="34" charset="0"/>
              </a:rPr>
              <a:pPr/>
              <a:t>21</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34821" name="Picture 2" descr="https://mathscinotes.files.wordpress.com/2014/01/polon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350" y="1411288"/>
            <a:ext cx="4914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4"/>
          <p:cNvSpPr>
            <a:spLocks noChangeArrowheads="1"/>
          </p:cNvSpPr>
          <p:nvPr/>
        </p:nvSpPr>
        <p:spPr bwMode="auto">
          <a:xfrm>
            <a:off x="5765800" y="58547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r>
              <a:rPr lang="en-US" altLang="en-US" sz="1600">
                <a:latin typeface="Times New Roman" panose="02020603050405020304" pitchFamily="18" charset="0"/>
                <a:cs typeface="Times New Roman" panose="02020603050405020304" pitchFamily="18" charset="0"/>
              </a:rPr>
              <a:t>http://mathscinotes.com/2014/01/radiation-exposure-from-cigarette-smoking/</a:t>
            </a:r>
          </a:p>
        </p:txBody>
      </p:sp>
      <p:sp>
        <p:nvSpPr>
          <p:cNvPr id="2" name="Left Arrow 1"/>
          <p:cNvSpPr/>
          <p:nvPr/>
        </p:nvSpPr>
        <p:spPr>
          <a:xfrm>
            <a:off x="9372600" y="4114800"/>
            <a:ext cx="6858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755" y="274638"/>
            <a:ext cx="9906000" cy="485468"/>
          </a:xfrm>
        </p:spPr>
        <p:txBody>
          <a:bodyPr/>
          <a:lstStyle/>
          <a:p>
            <a:pPr algn="ctr"/>
            <a:r>
              <a:rPr lang="en-US" sz="3600" b="1" dirty="0">
                <a:solidFill>
                  <a:srgbClr val="FF0000"/>
                </a:solidFill>
                <a:latin typeface="Times New Roman" panose="02020603050405020304" pitchFamily="18" charset="0"/>
                <a:cs typeface="Times New Roman" panose="02020603050405020304" pitchFamily="18" charset="0"/>
              </a:rPr>
              <a:t>Polonium 210 on sale from internet</a:t>
            </a:r>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FC25D10-FA26-4805-BB3C-30994F7B0726}" type="slidenum">
              <a:rPr lang="en-US" altLang="en-US" smtClean="0"/>
              <a:pPr>
                <a:defRPr/>
              </a:pPr>
              <a:t>22</a:t>
            </a:fld>
            <a:endParaRPr lang="th-TH" altLang="en-US">
              <a:cs typeface="LilyUPC" panose="020B0604020202020204" pitchFamily="34" charset="-34"/>
            </a:endParaRPr>
          </a:p>
        </p:txBody>
      </p:sp>
      <p:pic>
        <p:nvPicPr>
          <p:cNvPr id="5" name="Picture 4">
            <a:extLst>
              <a:ext uri="{FF2B5EF4-FFF2-40B4-BE49-F238E27FC236}">
                <a16:creationId xmlns:a16="http://schemas.microsoft.com/office/drawing/2014/main" id="{07BFFE5E-2633-408B-B51F-FA99626B41A9}"/>
              </a:ext>
            </a:extLst>
          </p:cNvPr>
          <p:cNvPicPr>
            <a:picLocks noChangeAspect="1"/>
          </p:cNvPicPr>
          <p:nvPr/>
        </p:nvPicPr>
        <p:blipFill rotWithShape="1">
          <a:blip r:embed="rId2"/>
          <a:srcRect r="50000"/>
          <a:stretch/>
        </p:blipFill>
        <p:spPr>
          <a:xfrm>
            <a:off x="1293990" y="789009"/>
            <a:ext cx="10213620" cy="5745162"/>
          </a:xfrm>
          <a:prstGeom prst="rect">
            <a:avLst/>
          </a:prstGeom>
        </p:spPr>
      </p:pic>
    </p:spTree>
    <p:extLst>
      <p:ext uri="{BB962C8B-B14F-4D97-AF65-F5344CB8AC3E}">
        <p14:creationId xmlns:p14="http://schemas.microsoft.com/office/powerpoint/2010/main" val="269966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b="1" dirty="0">
                <a:latin typeface="Times New Roman" panose="02020603050405020304" pitchFamily="18" charset="0"/>
                <a:cs typeface="Times New Roman" panose="02020603050405020304" pitchFamily="18" charset="0"/>
              </a:rPr>
              <a:t> Quantifying Radioactive Decay</a:t>
            </a:r>
          </a:p>
        </p:txBody>
      </p:sp>
      <p:sp>
        <p:nvSpPr>
          <p:cNvPr id="75779" name="Rectangle 3"/>
          <p:cNvSpPr>
            <a:spLocks noGrp="1" noChangeArrowheads="1"/>
          </p:cNvSpPr>
          <p:nvPr>
            <p:ph type="body" idx="1"/>
          </p:nvPr>
        </p:nvSpPr>
        <p:spPr>
          <a:xfrm>
            <a:off x="1371600" y="1600200"/>
            <a:ext cx="10134599" cy="4572000"/>
          </a:xfrm>
        </p:spPr>
        <p:txBody>
          <a:bodyPr/>
          <a:lstStyle/>
          <a:p>
            <a:pPr eaLnBrk="1" hangingPunct="1">
              <a:buFont typeface="Wingdings" panose="05000000000000000000" pitchFamily="2" charset="2"/>
              <a:buNone/>
              <a:defRPr/>
            </a:pPr>
            <a:r>
              <a:rPr lang="en-US" sz="2400" dirty="0">
                <a:latin typeface="Times New Roman" panose="02020603050405020304" pitchFamily="18" charset="0"/>
                <a:cs typeface="Times New Roman" panose="02020603050405020304" pitchFamily="18" charset="0"/>
              </a:rPr>
              <a:t>Measurement of </a:t>
            </a:r>
            <a:r>
              <a:rPr lang="en-US" sz="2400" b="1" dirty="0">
                <a:latin typeface="Times New Roman" panose="02020603050405020304" pitchFamily="18" charset="0"/>
                <a:cs typeface="Times New Roman" panose="02020603050405020304" pitchFamily="18" charset="0"/>
              </a:rPr>
              <a:t>Activity</a:t>
            </a:r>
            <a:r>
              <a:rPr lang="en-US" sz="2400" dirty="0">
                <a:latin typeface="Times New Roman" panose="02020603050405020304" pitchFamily="18" charset="0"/>
                <a:cs typeface="Times New Roman" panose="02020603050405020304" pitchFamily="18" charset="0"/>
              </a:rPr>
              <a:t> </a:t>
            </a:r>
            <a:r>
              <a:rPr lang="th-TH" sz="2400" dirty="0">
                <a:latin typeface="Times New Roman" panose="02020603050405020304" pitchFamily="18" charset="0"/>
                <a:cs typeface="Times New Roman" panose="02020603050405020304" pitchFamily="18" charset="0"/>
              </a:rPr>
              <a:t>(</a:t>
            </a:r>
            <a:r>
              <a:rPr lang="th-TH" sz="3200" b="1" dirty="0" err="1">
                <a:latin typeface="Times New Roman" panose="02020603050405020304" pitchFamily="18" charset="0"/>
                <a:cs typeface="Times New Roman" panose="02020603050405020304" pitchFamily="18" charset="0"/>
              </a:rPr>
              <a:t>กัม</a:t>
            </a:r>
            <a:r>
              <a:rPr lang="th-TH" sz="3200" b="1" dirty="0">
                <a:latin typeface="Times New Roman" panose="02020603050405020304" pitchFamily="18" charset="0"/>
                <a:cs typeface="Times New Roman" panose="02020603050405020304" pitchFamily="18" charset="0"/>
              </a:rPr>
              <a:t>มันตภาพ</a:t>
            </a:r>
            <a:r>
              <a:rPr lang="th-TH"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disintegrations per second (</a:t>
            </a:r>
            <a:r>
              <a:rPr lang="en-US" sz="2400" dirty="0" err="1">
                <a:latin typeface="Times New Roman" panose="02020603050405020304" pitchFamily="18" charset="0"/>
                <a:cs typeface="Times New Roman" panose="02020603050405020304" pitchFamily="18" charset="0"/>
              </a:rPr>
              <a:t>dps</a:t>
            </a:r>
            <a:r>
              <a:rPr lang="en-US" sz="2400" dirty="0">
                <a:latin typeface="Times New Roman" panose="02020603050405020304" pitchFamily="18" charset="0"/>
                <a:cs typeface="Times New Roman" panose="02020603050405020304" pitchFamily="18" charset="0"/>
              </a:rPr>
              <a:t>); </a:t>
            </a:r>
          </a:p>
          <a:p>
            <a:pPr eaLnBrk="1" hangingPunct="1">
              <a:defRPr/>
            </a:pPr>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Becquerel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Bq</a:t>
            </a:r>
            <a:r>
              <a:rPr lang="en-US" sz="2400" dirty="0">
                <a:latin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cs typeface="Times New Roman" panose="02020603050405020304" pitchFamily="18" charset="0"/>
              </a:rPr>
              <a:t>dps</a:t>
            </a:r>
            <a:r>
              <a:rPr lang="en-US" sz="2400" dirty="0">
                <a:latin typeface="Times New Roman" panose="02020603050405020304" pitchFamily="18" charset="0"/>
                <a:cs typeface="Times New Roman" panose="02020603050405020304" pitchFamily="18" charset="0"/>
              </a:rPr>
              <a:t>; </a:t>
            </a:r>
          </a:p>
          <a:p>
            <a:pPr eaLnBrk="1" hangingPunct="1">
              <a:defRPr/>
            </a:pPr>
            <a:r>
              <a:rPr lang="en-US" sz="24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Curie</a:t>
            </a:r>
            <a:r>
              <a:rPr lang="en-US" sz="2400" dirty="0">
                <a:latin typeface="Times New Roman" panose="02020603050405020304" pitchFamily="18" charset="0"/>
                <a:cs typeface="Times New Roman" panose="02020603050405020304" pitchFamily="18" charset="0"/>
              </a:rPr>
              <a:t> (Ci) = 3.7 x 10</a:t>
            </a:r>
            <a:r>
              <a:rPr lang="en-US" sz="2400" baseline="30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Bq</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dps</a:t>
            </a:r>
            <a:r>
              <a:rPr lang="en-US" sz="2400" dirty="0">
                <a:latin typeface="Times New Roman" panose="02020603050405020304" pitchFamily="18" charset="0"/>
                <a:cs typeface="Times New Roman" panose="02020603050405020304" pitchFamily="18" charset="0"/>
              </a:rPr>
              <a:t>) ; </a:t>
            </a:r>
          </a:p>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Specific activity of substances are expressed as activity per weight or volume (e.g., </a:t>
            </a:r>
            <a:r>
              <a:rPr lang="en-US" sz="2400" b="1" dirty="0" err="1">
                <a:solidFill>
                  <a:srgbClr val="FF0000"/>
                </a:solidFill>
                <a:latin typeface="Times New Roman" panose="02020603050405020304" pitchFamily="18" charset="0"/>
                <a:cs typeface="Times New Roman" panose="02020603050405020304" pitchFamily="18" charset="0"/>
              </a:rPr>
              <a:t>Bq</a:t>
            </a:r>
            <a:r>
              <a:rPr lang="en-US" sz="2400" b="1" dirty="0">
                <a:solidFill>
                  <a:srgbClr val="FF0000"/>
                </a:solidFill>
                <a:latin typeface="Times New Roman" panose="02020603050405020304" pitchFamily="18" charset="0"/>
                <a:cs typeface="Times New Roman" panose="02020603050405020304" pitchFamily="18" charset="0"/>
              </a:rPr>
              <a:t>/gm or Ci/l). </a:t>
            </a:r>
          </a:p>
        </p:txBody>
      </p:sp>
      <p:sp>
        <p:nvSpPr>
          <p:cNvPr id="2" name="Slide Number Placeholder 1"/>
          <p:cNvSpPr>
            <a:spLocks noGrp="1"/>
          </p:cNvSpPr>
          <p:nvPr>
            <p:ph type="sldNum" sz="quarter" idx="12"/>
          </p:nvPr>
        </p:nvSpPr>
        <p:spPr/>
        <p:txBody>
          <a:bodyPr/>
          <a:lstStyle/>
          <a:p>
            <a:pPr>
              <a:defRPr/>
            </a:pPr>
            <a:fld id="{1FC25D10-FA26-4805-BB3C-30994F7B0726}" type="slidenum">
              <a:rPr lang="en-US" altLang="en-US" smtClean="0"/>
              <a:pPr>
                <a:defRPr/>
              </a:pPr>
              <a:t>23</a:t>
            </a:fld>
            <a:endParaRPr lang="th-TH" altLang="en-US">
              <a:cs typeface="LilyUPC" panose="020B0604020202020204" pitchFamily="34" charset="-34"/>
            </a:endParaRPr>
          </a:p>
        </p:txBody>
      </p:sp>
    </p:spTree>
    <p:extLst>
      <p:ext uri="{BB962C8B-B14F-4D97-AF65-F5344CB8AC3E}">
        <p14:creationId xmlns:p14="http://schemas.microsoft.com/office/powerpoint/2010/main" val="215159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7772400" cy="792162"/>
          </a:xfrm>
        </p:spPr>
        <p:txBody>
          <a:bodyPr/>
          <a:lstStyle/>
          <a:p>
            <a:r>
              <a:rPr lang="en-US" b="1" dirty="0">
                <a:latin typeface="Times New Roman" panose="02020603050405020304" pitchFamily="18" charset="0"/>
                <a:cs typeface="Times New Roman" panose="02020603050405020304" pitchFamily="18" charset="0"/>
              </a:rPr>
              <a:t>Radioactivity</a:t>
            </a:r>
          </a:p>
        </p:txBody>
      </p:sp>
      <p:sp>
        <p:nvSpPr>
          <p:cNvPr id="3" name="Content Placeholder 2"/>
          <p:cNvSpPr>
            <a:spLocks noGrp="1"/>
          </p:cNvSpPr>
          <p:nvPr>
            <p:ph sz="quarter" idx="1"/>
          </p:nvPr>
        </p:nvSpPr>
        <p:spPr>
          <a:xfrm>
            <a:off x="1219200" y="3848622"/>
            <a:ext cx="9601200" cy="1676400"/>
          </a:xfrm>
        </p:spPr>
        <p:txBody>
          <a:bodyPr/>
          <a:lstStyle/>
          <a:p>
            <a:r>
              <a:rPr lang="en-US" dirty="0">
                <a:latin typeface="Times New Roman" panose="02020603050405020304" pitchFamily="18" charset="0"/>
                <a:cs typeface="Times New Roman" panose="02020603050405020304" pitchFamily="18" charset="0"/>
              </a:rPr>
              <a:t>According to experts’ estimation, about 1 </a:t>
            </a:r>
            <a:r>
              <a:rPr lang="en-US" dirty="0">
                <a:latin typeface="Times New Roman" panose="02020603050405020304" pitchFamily="18" charset="0"/>
                <a:cs typeface="Times New Roman" panose="02020603050405020304" pitchFamily="18" charset="0"/>
                <a:sym typeface="Symbol" panose="05050102010706020507" pitchFamily="18" charset="2"/>
              </a:rPr>
              <a:t>g  of the Po-210 could have been response for </a:t>
            </a:r>
            <a:r>
              <a:rPr lang="en-US" dirty="0" err="1">
                <a:latin typeface="Times New Roman" panose="02020603050405020304" pitchFamily="18" charset="0"/>
                <a:cs typeface="Times New Roman" panose="02020603050405020304" pitchFamily="18" charset="0"/>
                <a:sym typeface="Symbol" panose="05050102010706020507" pitchFamily="18" charset="2"/>
              </a:rPr>
              <a:t>Mr</a:t>
            </a:r>
            <a:r>
              <a:rPr lang="en-US" dirty="0">
                <a:latin typeface="Times New Roman" panose="02020603050405020304" pitchFamily="18" charset="0"/>
                <a:cs typeface="Times New Roman" panose="02020603050405020304" pitchFamily="18" charset="0"/>
                <a:sym typeface="Symbol" panose="05050102010706020507" pitchFamily="18" charset="2"/>
              </a:rPr>
              <a:t> Litvinenko’s death. </a:t>
            </a:r>
          </a:p>
          <a:p>
            <a:r>
              <a:rPr lang="en-US" dirty="0">
                <a:latin typeface="Times New Roman" panose="02020603050405020304" pitchFamily="18" charset="0"/>
                <a:cs typeface="Times New Roman" panose="02020603050405020304" pitchFamily="18" charset="0"/>
                <a:sym typeface="Symbol" panose="05050102010706020507" pitchFamily="18" charset="2"/>
              </a:rPr>
              <a:t>What should be the activity of this amount of the Po-210?</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FC25D10-FA26-4805-BB3C-30994F7B0726}" type="slidenum">
              <a:rPr lang="en-US" altLang="en-US" smtClean="0"/>
              <a:pPr>
                <a:defRPr/>
              </a:pPr>
              <a:t>24</a:t>
            </a:fld>
            <a:endParaRPr lang="th-TH" altLang="en-US">
              <a:cs typeface="LilyUPC" panose="020B0604020202020204" pitchFamily="34"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23093301"/>
              </p:ext>
            </p:extLst>
          </p:nvPr>
        </p:nvGraphicFramePr>
        <p:xfrm>
          <a:off x="2127250" y="1600200"/>
          <a:ext cx="7086600" cy="1752600"/>
        </p:xfrm>
        <a:graphic>
          <a:graphicData uri="http://schemas.openxmlformats.org/presentationml/2006/ole">
            <mc:AlternateContent xmlns:mc="http://schemas.openxmlformats.org/markup-compatibility/2006">
              <mc:Choice xmlns:v="urn:schemas-microsoft-com:vml" Requires="v">
                <p:oleObj spid="_x0000_s2107" name="Equation" r:id="rId4" imgW="3543120" imgH="876240" progId="Equation.DSMT4">
                  <p:embed/>
                </p:oleObj>
              </mc:Choice>
              <mc:Fallback>
                <p:oleObj name="Equation" r:id="rId4" imgW="3543120" imgH="876240" progId="Equation.DSMT4">
                  <p:embed/>
                  <p:pic>
                    <p:nvPicPr>
                      <p:cNvPr id="0" name=""/>
                      <p:cNvPicPr/>
                      <p:nvPr/>
                    </p:nvPicPr>
                    <p:blipFill>
                      <a:blip r:embed="rId5"/>
                      <a:stretch>
                        <a:fillRect/>
                      </a:stretch>
                    </p:blipFill>
                    <p:spPr>
                      <a:xfrm>
                        <a:off x="2127250" y="1600200"/>
                        <a:ext cx="7086600" cy="1752600"/>
                      </a:xfrm>
                      <a:prstGeom prst="rect">
                        <a:avLst/>
                      </a:prstGeom>
                    </p:spPr>
                  </p:pic>
                </p:oleObj>
              </mc:Fallback>
            </mc:AlternateContent>
          </a:graphicData>
        </a:graphic>
      </p:graphicFrame>
      <p:sp>
        <p:nvSpPr>
          <p:cNvPr id="6" name="Rectangle 5"/>
          <p:cNvSpPr/>
          <p:nvPr/>
        </p:nvSpPr>
        <p:spPr>
          <a:xfrm>
            <a:off x="3810000" y="6150388"/>
            <a:ext cx="5638800" cy="338554"/>
          </a:xfrm>
          <a:prstGeom prst="rect">
            <a:avLst/>
          </a:prstGeom>
        </p:spPr>
        <p:txBody>
          <a:bodyPr wrap="square">
            <a:spAutoFit/>
          </a:bodyPr>
          <a:lstStyle/>
          <a:p>
            <a:r>
              <a:rPr lang="en-US" sz="1600" dirty="0"/>
              <a:t>http://news.bbc.co.uk/2/hi/science/nature/6190144.stm</a:t>
            </a:r>
          </a:p>
        </p:txBody>
      </p:sp>
    </p:spTree>
    <p:extLst>
      <p:ext uri="{BB962C8B-B14F-4D97-AF65-F5344CB8AC3E}">
        <p14:creationId xmlns:p14="http://schemas.microsoft.com/office/powerpoint/2010/main" val="3526345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Calculation</a:t>
            </a:r>
          </a:p>
        </p:txBody>
      </p:sp>
      <p:sp>
        <p:nvSpPr>
          <p:cNvPr id="3" name="Content Placeholder 2"/>
          <p:cNvSpPr>
            <a:spLocks noGrp="1"/>
          </p:cNvSpPr>
          <p:nvPr>
            <p:ph sz="quarter" idx="1"/>
          </p:nvPr>
        </p:nvSpPr>
        <p:spPr>
          <a:xfrm>
            <a:off x="1670050" y="1447800"/>
            <a:ext cx="8997950" cy="4572000"/>
          </a:xfrm>
        </p:spPr>
        <p:txBody>
          <a:bodyPr/>
          <a:lstStyle/>
          <a:p>
            <a:r>
              <a:rPr lang="en-US" dirty="0">
                <a:latin typeface="Times New Roman" panose="02020603050405020304" pitchFamily="18" charset="0"/>
                <a:cs typeface="Times New Roman" panose="02020603050405020304" pitchFamily="18" charset="0"/>
              </a:rPr>
              <a:t>Recall the activity</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half-life of polonium-210 is 138.37 days (1.1956 x 10</a:t>
            </a:r>
            <a:r>
              <a:rPr lang="en-US" baseline="30000"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s)</a:t>
            </a:r>
          </a:p>
        </p:txBody>
      </p:sp>
      <p:sp>
        <p:nvSpPr>
          <p:cNvPr id="4" name="Slide Number Placeholder 3"/>
          <p:cNvSpPr>
            <a:spLocks noGrp="1"/>
          </p:cNvSpPr>
          <p:nvPr>
            <p:ph type="sldNum" sz="quarter" idx="12"/>
          </p:nvPr>
        </p:nvSpPr>
        <p:spPr/>
        <p:txBody>
          <a:bodyPr/>
          <a:lstStyle/>
          <a:p>
            <a:pPr>
              <a:defRPr/>
            </a:pPr>
            <a:fld id="{1FC25D10-FA26-4805-BB3C-30994F7B0726}" type="slidenum">
              <a:rPr lang="en-US" altLang="en-US" smtClean="0"/>
              <a:pPr>
                <a:defRPr/>
              </a:pPr>
              <a:t>25</a:t>
            </a:fld>
            <a:endParaRPr lang="th-TH" altLang="en-US">
              <a:cs typeface="LilyUPC" panose="020B0604020202020204" pitchFamily="34"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25817405"/>
              </p:ext>
            </p:extLst>
          </p:nvPr>
        </p:nvGraphicFramePr>
        <p:xfrm>
          <a:off x="5334000" y="1417638"/>
          <a:ext cx="2921000" cy="1270000"/>
        </p:xfrm>
        <a:graphic>
          <a:graphicData uri="http://schemas.openxmlformats.org/presentationml/2006/ole">
            <mc:AlternateContent xmlns:mc="http://schemas.openxmlformats.org/markup-compatibility/2006">
              <mc:Choice xmlns:v="urn:schemas-microsoft-com:vml" Requires="v">
                <p:oleObj spid="_x0000_s3164" name="Equation" r:id="rId4" imgW="1460160" imgH="634680" progId="Equation.DSMT4">
                  <p:embed/>
                </p:oleObj>
              </mc:Choice>
              <mc:Fallback>
                <p:oleObj name="Equation" r:id="rId4" imgW="1460160" imgH="634680" progId="Equation.DSMT4">
                  <p:embed/>
                  <p:pic>
                    <p:nvPicPr>
                      <p:cNvPr id="0" name=""/>
                      <p:cNvPicPr/>
                      <p:nvPr/>
                    </p:nvPicPr>
                    <p:blipFill>
                      <a:blip r:embed="rId5"/>
                      <a:stretch>
                        <a:fillRect/>
                      </a:stretch>
                    </p:blipFill>
                    <p:spPr>
                      <a:xfrm>
                        <a:off x="5334000" y="1417638"/>
                        <a:ext cx="2921000" cy="1270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29798204"/>
              </p:ext>
            </p:extLst>
          </p:nvPr>
        </p:nvGraphicFramePr>
        <p:xfrm>
          <a:off x="3048000" y="3794352"/>
          <a:ext cx="6732638" cy="1676400"/>
        </p:xfrm>
        <a:graphic>
          <a:graphicData uri="http://schemas.openxmlformats.org/presentationml/2006/ole">
            <mc:AlternateContent xmlns:mc="http://schemas.openxmlformats.org/markup-compatibility/2006">
              <mc:Choice xmlns:v="urn:schemas-microsoft-com:vml" Requires="v">
                <p:oleObj spid="_x0000_s3165" name="Equation" r:id="rId6" imgW="3162240" imgH="787320" progId="Equation.DSMT4">
                  <p:embed/>
                </p:oleObj>
              </mc:Choice>
              <mc:Fallback>
                <p:oleObj name="Equation" r:id="rId6" imgW="3162240" imgH="787320" progId="Equation.DSMT4">
                  <p:embed/>
                  <p:pic>
                    <p:nvPicPr>
                      <p:cNvPr id="0" name=""/>
                      <p:cNvPicPr/>
                      <p:nvPr/>
                    </p:nvPicPr>
                    <p:blipFill>
                      <a:blip r:embed="rId7"/>
                      <a:stretch>
                        <a:fillRect/>
                      </a:stretch>
                    </p:blipFill>
                    <p:spPr>
                      <a:xfrm>
                        <a:off x="3048000" y="3794352"/>
                        <a:ext cx="6732638" cy="1676400"/>
                      </a:xfrm>
                      <a:prstGeom prst="rect">
                        <a:avLst/>
                      </a:prstGeom>
                    </p:spPr>
                  </p:pic>
                </p:oleObj>
              </mc:Fallback>
            </mc:AlternateContent>
          </a:graphicData>
        </a:graphic>
      </p:graphicFrame>
      <p:sp>
        <p:nvSpPr>
          <p:cNvPr id="7" name="TextBox 6"/>
          <p:cNvSpPr txBox="1"/>
          <p:nvPr/>
        </p:nvSpPr>
        <p:spPr>
          <a:xfrm>
            <a:off x="3290119" y="5663398"/>
            <a:ext cx="6248400" cy="954107"/>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Compare this activity to the one obtained from the Po-210 on sale</a:t>
            </a:r>
          </a:p>
        </p:txBody>
      </p:sp>
      <p:sp>
        <p:nvSpPr>
          <p:cNvPr id="8" name="Rectangle 7"/>
          <p:cNvSpPr/>
          <p:nvPr/>
        </p:nvSpPr>
        <p:spPr>
          <a:xfrm>
            <a:off x="1670050" y="1417638"/>
            <a:ext cx="8769350" cy="524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35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a:latin typeface="Times New Roman" panose="02020603050405020304" pitchFamily="18" charset="0"/>
                <a:cs typeface="Times New Roman" panose="02020603050405020304" pitchFamily="18" charset="0"/>
              </a:rPr>
              <a:t>Alpha emitter</a:t>
            </a:r>
          </a:p>
        </p:txBody>
      </p:sp>
      <p:sp>
        <p:nvSpPr>
          <p:cNvPr id="35843" name="Content Placeholder 2"/>
          <p:cNvSpPr>
            <a:spLocks noGrp="1"/>
          </p:cNvSpPr>
          <p:nvPr>
            <p:ph sz="quarter" idx="1"/>
          </p:nvPr>
        </p:nvSpPr>
        <p:spPr>
          <a:xfrm>
            <a:off x="1593850" y="1718469"/>
            <a:ext cx="4730750" cy="4191000"/>
          </a:xfrm>
        </p:spPr>
        <p:txBody>
          <a:bodyPr/>
          <a:lstStyle/>
          <a:p>
            <a:r>
              <a:rPr lang="en-US" altLang="en-US" dirty="0">
                <a:latin typeface="Times New Roman" panose="02020603050405020304" pitchFamily="18" charset="0"/>
                <a:cs typeface="Times New Roman" panose="02020603050405020304" pitchFamily="18" charset="0"/>
              </a:rPr>
              <a:t>A single gram of </a:t>
            </a:r>
            <a:r>
              <a:rPr lang="en-US" altLang="en-US" baseline="30000" dirty="0">
                <a:latin typeface="Times New Roman" panose="02020603050405020304" pitchFamily="18" charset="0"/>
                <a:cs typeface="Times New Roman" panose="02020603050405020304" pitchFamily="18" charset="0"/>
              </a:rPr>
              <a:t>210</a:t>
            </a:r>
            <a:r>
              <a:rPr lang="en-US" altLang="en-US" dirty="0">
                <a:latin typeface="Times New Roman" panose="02020603050405020304" pitchFamily="18" charset="0"/>
                <a:cs typeface="Times New Roman" panose="02020603050405020304" pitchFamily="18" charset="0"/>
              </a:rPr>
              <a:t>Po generates energy at the rate of 150 watts.</a:t>
            </a:r>
          </a:p>
          <a:p>
            <a:r>
              <a:rPr lang="en-US" altLang="en-US" dirty="0">
                <a:latin typeface="Times New Roman" panose="02020603050405020304" pitchFamily="18" charset="0"/>
                <a:cs typeface="Times New Roman" panose="02020603050405020304" pitchFamily="18" charset="0"/>
              </a:rPr>
              <a:t>Since nearly all alpha radiation can be easily stopped by ordinary containers and upon hitting its surface releases it energy.</a:t>
            </a:r>
          </a:p>
          <a:p>
            <a:r>
              <a:rPr lang="en-US" altLang="en-US" baseline="30000" dirty="0">
                <a:latin typeface="Times New Roman" panose="02020603050405020304" pitchFamily="18" charset="0"/>
                <a:cs typeface="Times New Roman" panose="02020603050405020304" pitchFamily="18" charset="0"/>
              </a:rPr>
              <a:t>210</a:t>
            </a:r>
            <a:r>
              <a:rPr lang="en-US" altLang="en-US" dirty="0">
                <a:latin typeface="Times New Roman" panose="02020603050405020304" pitchFamily="18" charset="0"/>
                <a:cs typeface="Times New Roman" panose="02020603050405020304" pitchFamily="18" charset="0"/>
              </a:rPr>
              <a:t>Po has been used as a lightweight heat source for artificial satellites.</a:t>
            </a:r>
          </a:p>
        </p:txBody>
      </p:sp>
      <p:sp>
        <p:nvSpPr>
          <p:cNvPr id="35844"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7DD30097-C250-4E88-A22A-F639BD1973C1}" type="slidenum">
              <a:rPr lang="en-US" altLang="en-US" sz="1400">
                <a:solidFill>
                  <a:srgbClr val="FFFFFF"/>
                </a:solidFill>
                <a:latin typeface="Franklin Gothic Book" panose="020B0503020102020204" pitchFamily="34" charset="0"/>
              </a:rPr>
              <a:pPr/>
              <a:t>26</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35845" name="Picture 2" descr="File:Polonium 2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4326" y="1981200"/>
            <a:ext cx="4313315" cy="3505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5846" name="Rectangle 5"/>
          <p:cNvSpPr>
            <a:spLocks noChangeArrowheads="1"/>
          </p:cNvSpPr>
          <p:nvPr/>
        </p:nvSpPr>
        <p:spPr bwMode="auto">
          <a:xfrm>
            <a:off x="5895975" y="6210301"/>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r>
              <a:rPr lang="en-US" altLang="en-US" sz="1400">
                <a:latin typeface="Times New Roman" panose="02020603050405020304" pitchFamily="18" charset="0"/>
                <a:cs typeface="Times New Roman" panose="02020603050405020304" pitchFamily="18" charset="0"/>
              </a:rPr>
              <a:t>https://commons.wikimedia.org/wiki/File:Polonium_210.png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baseline="30000">
                <a:latin typeface="Times New Roman" panose="02020603050405020304" pitchFamily="18" charset="0"/>
                <a:cs typeface="Times New Roman" panose="02020603050405020304" pitchFamily="18" charset="0"/>
              </a:rPr>
              <a:t>210</a:t>
            </a:r>
            <a:r>
              <a:rPr lang="en-US" altLang="en-US" b="1">
                <a:latin typeface="Times New Roman" panose="02020603050405020304" pitchFamily="18" charset="0"/>
                <a:cs typeface="Times New Roman" panose="02020603050405020304" pitchFamily="18" charset="0"/>
              </a:rPr>
              <a:t>Po used as a poison</a:t>
            </a:r>
          </a:p>
        </p:txBody>
      </p:sp>
      <p:sp>
        <p:nvSpPr>
          <p:cNvPr id="36867" name="Content Placeholder 2"/>
          <p:cNvSpPr>
            <a:spLocks noGrp="1"/>
          </p:cNvSpPr>
          <p:nvPr>
            <p:ph sz="quarter" idx="1"/>
          </p:nvPr>
        </p:nvSpPr>
        <p:spPr>
          <a:xfrm>
            <a:off x="1905000" y="1447800"/>
            <a:ext cx="8458200" cy="4876800"/>
          </a:xfrm>
        </p:spPr>
        <p:txBody>
          <a:bodyPr/>
          <a:lstStyle/>
          <a:p>
            <a:r>
              <a:rPr lang="en-US" altLang="en-US" sz="2400" dirty="0">
                <a:latin typeface="Times New Roman" panose="02020603050405020304" pitchFamily="18" charset="0"/>
                <a:cs typeface="Times New Roman" panose="02020603050405020304" pitchFamily="18" charset="0"/>
              </a:rPr>
              <a:t>Weight for weight Po-210 is a million times more toxic than hydrogen cyanide. </a:t>
            </a:r>
          </a:p>
          <a:p>
            <a:r>
              <a:rPr lang="en-US" altLang="en-US" sz="2400" b="1" dirty="0">
                <a:solidFill>
                  <a:srgbClr val="FF0000"/>
                </a:solidFill>
                <a:latin typeface="Times New Roman" panose="02020603050405020304" pitchFamily="18" charset="0"/>
                <a:cs typeface="Times New Roman" panose="02020603050405020304" pitchFamily="18" charset="0"/>
              </a:rPr>
              <a:t>The maximum allowable body burden for ingested polonium is only </a:t>
            </a:r>
            <a:r>
              <a:rPr lang="en-US" altLang="en-US" sz="2400" b="1" u="sng" dirty="0">
                <a:solidFill>
                  <a:srgbClr val="FF0000"/>
                </a:solidFill>
                <a:latin typeface="Times New Roman" panose="02020603050405020304" pitchFamily="18" charset="0"/>
                <a:cs typeface="Times New Roman" panose="02020603050405020304" pitchFamily="18" charset="0"/>
              </a:rPr>
              <a:t>seven </a:t>
            </a:r>
            <a:r>
              <a:rPr lang="en-US" altLang="en-US" sz="2400" b="1" u="sng" dirty="0" err="1">
                <a:solidFill>
                  <a:srgbClr val="FF0000"/>
                </a:solidFill>
                <a:latin typeface="Times New Roman" panose="02020603050405020304" pitchFamily="18" charset="0"/>
                <a:cs typeface="Times New Roman" panose="02020603050405020304" pitchFamily="18" charset="0"/>
              </a:rPr>
              <a:t>picograms</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which gives a maximum allowable body burden for ingested polonium of 1100 </a:t>
            </a:r>
            <a:r>
              <a:rPr lang="en-US" altLang="en-US" sz="2400" b="1" dirty="0" err="1">
                <a:solidFill>
                  <a:srgbClr val="FF0000"/>
                </a:solidFill>
                <a:latin typeface="Times New Roman" panose="02020603050405020304" pitchFamily="18" charset="0"/>
                <a:cs typeface="Times New Roman" panose="02020603050405020304" pitchFamily="18" charset="0"/>
              </a:rPr>
              <a:t>Bq</a:t>
            </a:r>
            <a:r>
              <a:rPr lang="en-US" altLang="en-US" sz="2400" dirty="0">
                <a:latin typeface="Times New Roman" panose="02020603050405020304" pitchFamily="18" charset="0"/>
                <a:cs typeface="Times New Roman" panose="02020603050405020304" pitchFamily="18" charset="0"/>
              </a:rPr>
              <a:t>.</a:t>
            </a:r>
          </a:p>
          <a:p>
            <a:r>
              <a:rPr lang="en-US" altLang="en-US" sz="2400" dirty="0">
                <a:latin typeface="Times New Roman" panose="02020603050405020304" pitchFamily="18" charset="0"/>
                <a:cs typeface="Times New Roman" panose="02020603050405020304" pitchFamily="18" charset="0"/>
              </a:rPr>
              <a:t>The amount of material required to produce a lethal dose would only be 0.12 micrograms.</a:t>
            </a:r>
          </a:p>
          <a:p>
            <a:r>
              <a:rPr lang="en-US" altLang="en-US" sz="2400" dirty="0">
                <a:latin typeface="Times New Roman" panose="02020603050405020304" pitchFamily="18" charset="0"/>
                <a:cs typeface="Times New Roman" panose="02020603050405020304" pitchFamily="18" charset="0"/>
              </a:rPr>
              <a:t>The alpha radiation has enough energy to tear apart the DNA killing or causing them to mutate into tumor-producing forms although </a:t>
            </a:r>
            <a:r>
              <a:rPr lang="en-US" altLang="en-US" sz="2400" b="1" dirty="0">
                <a:solidFill>
                  <a:srgbClr val="FF0000"/>
                </a:solidFill>
                <a:latin typeface="Times New Roman" panose="02020603050405020304" pitchFamily="18" charset="0"/>
                <a:cs typeface="Times New Roman" panose="02020603050405020304" pitchFamily="18" charset="0"/>
              </a:rPr>
              <a:t>the radiation penetrate about 60 </a:t>
            </a:r>
            <a:r>
              <a:rPr lang="en-US" alt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m through biological tissue- equivalent to the wall cell thickness</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altLang="en-US" sz="2400" dirty="0">
              <a:latin typeface="Times New Roman" panose="02020603050405020304" pitchFamily="18" charset="0"/>
              <a:cs typeface="Times New Roman" panose="02020603050405020304" pitchFamily="18" charset="0"/>
            </a:endParaRPr>
          </a:p>
        </p:txBody>
      </p:sp>
      <p:sp>
        <p:nvSpPr>
          <p:cNvPr id="36868"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86078F5D-E175-4212-9510-E12C423730A2}" type="slidenum">
              <a:rPr lang="en-US" altLang="en-US" sz="1400">
                <a:solidFill>
                  <a:srgbClr val="FFFFFF"/>
                </a:solidFill>
                <a:latin typeface="Franklin Gothic Book" panose="020B0503020102020204" pitchFamily="34" charset="0"/>
              </a:rPr>
              <a:pPr/>
              <a:t>27</a:t>
            </a:fld>
            <a:endParaRPr lang="th-TH" altLang="en-US" sz="1400">
              <a:solidFill>
                <a:srgbClr val="FFFFFF"/>
              </a:solidFill>
              <a:latin typeface="Franklin Gothic Book" panose="020B0503020102020204" pitchFamily="34" charset="0"/>
              <a:cs typeface="LilyUPC" panose="020B0604020202020204" pitchFamily="34" charset="-3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590800" y="152401"/>
            <a:ext cx="7772400" cy="860425"/>
          </a:xfrm>
        </p:spPr>
        <p:txBody>
          <a:bodyPr/>
          <a:lstStyle/>
          <a:p>
            <a:r>
              <a:rPr lang="en-US" altLang="en-US" b="1">
                <a:latin typeface="Times New Roman" panose="02020603050405020304" pitchFamily="18" charset="0"/>
                <a:cs typeface="Times New Roman" panose="02020603050405020304" pitchFamily="18" charset="0"/>
              </a:rPr>
              <a:t>The effect of Polonium poisoning</a:t>
            </a:r>
          </a:p>
        </p:txBody>
      </p:sp>
      <p:sp>
        <p:nvSpPr>
          <p:cNvPr id="38915" name="Content Placeholder 2"/>
          <p:cNvSpPr>
            <a:spLocks noGrp="1"/>
          </p:cNvSpPr>
          <p:nvPr>
            <p:ph sz="quarter" idx="1"/>
          </p:nvPr>
        </p:nvSpPr>
        <p:spPr/>
        <p:txBody>
          <a:bodyPr/>
          <a:lstStyle/>
          <a:p>
            <a:endParaRPr lang="en-US" altLang="en-US">
              <a:cs typeface="EucrosiaUPC" panose="02020603050405020304" pitchFamily="18" charset="-34"/>
            </a:endParaRPr>
          </a:p>
        </p:txBody>
      </p:sp>
      <p:sp>
        <p:nvSpPr>
          <p:cNvPr id="38916"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4C231C20-B50D-4962-9CCD-2156969AD7FD}" type="slidenum">
              <a:rPr lang="en-US" altLang="en-US" sz="1400">
                <a:solidFill>
                  <a:srgbClr val="FFFFFF"/>
                </a:solidFill>
                <a:latin typeface="Franklin Gothic Book" panose="020B0503020102020204" pitchFamily="34" charset="0"/>
              </a:rPr>
              <a:pPr/>
              <a:t>28</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38917" name="Picture 2" descr="http://warincontext.org/wp-content/uploads/2012/07/polonium-poiso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9" y="1131888"/>
            <a:ext cx="744537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4"/>
          <p:cNvSpPr>
            <a:spLocks noChangeArrowheads="1"/>
          </p:cNvSpPr>
          <p:nvPr/>
        </p:nvSpPr>
        <p:spPr bwMode="auto">
          <a:xfrm>
            <a:off x="2895600" y="6254750"/>
            <a:ext cx="746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r>
              <a:rPr lang="en-US" altLang="en-US" sz="1800">
                <a:latin typeface="Times New Roman" panose="02020603050405020304" pitchFamily="18" charset="0"/>
                <a:cs typeface="Times New Roman" panose="02020603050405020304" pitchFamily="18" charset="0"/>
              </a:rPr>
              <a:t>http://warincontext.org/2012/07/04/the-effects-of-polonium-poisoning/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b="1">
                <a:latin typeface="Times New Roman" panose="02020603050405020304" pitchFamily="18" charset="0"/>
                <a:cs typeface="Times New Roman" panose="02020603050405020304" pitchFamily="18" charset="0"/>
              </a:rPr>
              <a:t>Detection of Po-210</a:t>
            </a:r>
          </a:p>
        </p:txBody>
      </p:sp>
      <p:sp>
        <p:nvSpPr>
          <p:cNvPr id="40963" name="Content Placeholder 2"/>
          <p:cNvSpPr>
            <a:spLocks noGrp="1"/>
          </p:cNvSpPr>
          <p:nvPr>
            <p:ph sz="quarter" idx="1"/>
          </p:nvPr>
        </p:nvSpPr>
        <p:spPr/>
        <p:txBody>
          <a:bodyPr/>
          <a:lstStyle/>
          <a:p>
            <a:r>
              <a:rPr lang="en-US" altLang="en-US" sz="2800" dirty="0">
                <a:latin typeface="Times New Roman" panose="02020603050405020304" pitchFamily="18" charset="0"/>
                <a:cs typeface="Times New Roman" panose="02020603050405020304" pitchFamily="18" charset="0"/>
              </a:rPr>
              <a:t>Polonium-210 inside someone’s body is not detectable with standard radiation survey instruments used outside that person’s body. </a:t>
            </a:r>
          </a:p>
          <a:p>
            <a:r>
              <a:rPr lang="en-US" altLang="en-US" sz="2800" dirty="0">
                <a:latin typeface="Times New Roman" panose="02020603050405020304" pitchFamily="18" charset="0"/>
                <a:cs typeface="Times New Roman" panose="02020603050405020304" pitchFamily="18" charset="0"/>
              </a:rPr>
              <a:t>Testing the individual’s urine or feces for alpha radiation would be the method of detection.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The radioactive substance sometimes called the "</a:t>
            </a:r>
            <a:r>
              <a:rPr lang="en-US" altLang="en-US" sz="2800" b="1" dirty="0">
                <a:solidFill>
                  <a:srgbClr val="FF0000"/>
                </a:solidFill>
                <a:latin typeface="Times New Roman" panose="02020603050405020304" pitchFamily="18" charset="0"/>
                <a:cs typeface="Times New Roman" panose="02020603050405020304" pitchFamily="18" charset="0"/>
              </a:rPr>
              <a:t>Perfect Poison</a:t>
            </a:r>
            <a:r>
              <a:rPr lang="en-US" altLang="en-US" sz="2800" dirty="0">
                <a:latin typeface="Times New Roman" panose="02020603050405020304" pitchFamily="18" charset="0"/>
                <a:cs typeface="Times New Roman" panose="02020603050405020304" pitchFamily="18" charset="0"/>
              </a:rPr>
              <a:t>."</a:t>
            </a:r>
          </a:p>
          <a:p>
            <a:endParaRPr lang="en-US" altLang="en-US" sz="2800" dirty="0">
              <a:latin typeface="Times New Roman" panose="02020603050405020304" pitchFamily="18" charset="0"/>
              <a:cs typeface="Times New Roman" panose="02020603050405020304" pitchFamily="18" charset="0"/>
            </a:endParaRPr>
          </a:p>
        </p:txBody>
      </p:sp>
      <p:sp>
        <p:nvSpPr>
          <p:cNvPr id="40964"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422AB899-0ED8-4BD7-B163-990FF6C37740}" type="slidenum">
              <a:rPr lang="en-US" altLang="en-US" sz="1400">
                <a:solidFill>
                  <a:srgbClr val="FFFFFF"/>
                </a:solidFill>
                <a:latin typeface="Franklin Gothic Book" panose="020B0503020102020204" pitchFamily="34" charset="0"/>
              </a:rPr>
              <a:pPr/>
              <a:t>29</a:t>
            </a:fld>
            <a:endParaRPr lang="th-TH" altLang="en-US" sz="1400">
              <a:solidFill>
                <a:srgbClr val="FFFFFF"/>
              </a:solidFill>
              <a:latin typeface="Franklin Gothic Book" panose="020B0503020102020204" pitchFamily="34" charset="0"/>
              <a:cs typeface="LilyUPC" panose="020B0604020202020204" pitchFamily="34" charset="-3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b="1">
                <a:solidFill>
                  <a:schemeClr val="tx1"/>
                </a:solidFill>
                <a:latin typeface="Times New Roman" panose="02020603050405020304" pitchFamily="18" charset="0"/>
                <a:cs typeface="Times New Roman" panose="02020603050405020304" pitchFamily="18" charset="0"/>
              </a:rPr>
              <a:t>What is Nuclear Forensics?</a:t>
            </a:r>
          </a:p>
        </p:txBody>
      </p:sp>
      <p:sp>
        <p:nvSpPr>
          <p:cNvPr id="10243" name="Rectangle 3"/>
          <p:cNvSpPr>
            <a:spLocks noGrp="1" noChangeArrowheads="1"/>
          </p:cNvSpPr>
          <p:nvPr>
            <p:ph type="body" idx="1"/>
          </p:nvPr>
        </p:nvSpPr>
        <p:spPr>
          <a:xfrm>
            <a:off x="804333" y="1447800"/>
            <a:ext cx="11006667" cy="4572000"/>
          </a:xfrm>
        </p:spPr>
        <p:txBody>
          <a:bodyPr/>
          <a:lstStyle/>
          <a:p>
            <a:pPr eaLnBrk="1" hangingPunct="1"/>
            <a:r>
              <a:rPr lang="en-US" sz="3200" dirty="0">
                <a:latin typeface="Times New Roman" panose="02020603050405020304" pitchFamily="18" charset="0"/>
                <a:cs typeface="Times New Roman" panose="02020603050405020304" pitchFamily="18" charset="0"/>
              </a:rPr>
              <a:t>Nuclear Forensics is defined as a methodology that aims at re-establishing the history of nuclear material of unknown origin. </a:t>
            </a: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Extract the historical information from the nuclear evidence</a:t>
            </a:r>
          </a:p>
          <a:p>
            <a:pPr lvl="1" eaLnBrk="1" hangingPunct="1"/>
            <a:r>
              <a:rPr lang="en-US" altLang="en-US" sz="3200" dirty="0">
                <a:latin typeface="Times New Roman" panose="02020603050405020304" pitchFamily="18" charset="0"/>
                <a:cs typeface="Times New Roman" panose="02020603050405020304" pitchFamily="18" charset="0"/>
              </a:rPr>
              <a:t>What? Where? When?</a:t>
            </a:r>
          </a:p>
          <a:p>
            <a:pPr lvl="1" eaLnBrk="1" hangingPunct="1"/>
            <a:r>
              <a:rPr lang="en-US" altLang="en-US" sz="3200" dirty="0">
                <a:latin typeface="Times New Roman" panose="02020603050405020304" pitchFamily="18" charset="0"/>
                <a:cs typeface="Times New Roman" panose="02020603050405020304" pitchFamily="18" charset="0"/>
              </a:rPr>
              <a:t>Radioactive material</a:t>
            </a:r>
          </a:p>
          <a:p>
            <a:pPr lvl="2" eaLnBrk="1" hangingPunct="1"/>
            <a:r>
              <a:rPr lang="en-US" altLang="en-US" sz="2800" dirty="0">
                <a:latin typeface="Times New Roman" panose="02020603050405020304" pitchFamily="18" charset="0"/>
                <a:cs typeface="Times New Roman" panose="02020603050405020304" pitchFamily="18" charset="0"/>
              </a:rPr>
              <a:t>Isotopic composition</a:t>
            </a:r>
          </a:p>
          <a:p>
            <a:pPr lvl="2" eaLnBrk="1" hangingPunct="1"/>
            <a:r>
              <a:rPr lang="en-US" altLang="en-US" sz="2800" dirty="0">
                <a:latin typeface="Times New Roman" panose="02020603050405020304" pitchFamily="18" charset="0"/>
                <a:cs typeface="Times New Roman" panose="02020603050405020304" pitchFamily="18" charset="0"/>
              </a:rPr>
              <a:t>Place of origin </a:t>
            </a:r>
          </a:p>
          <a:p>
            <a:pPr lvl="2" eaLnBrk="1" hangingPunct="1"/>
            <a:r>
              <a:rPr lang="en-US" altLang="en-US" sz="2800" dirty="0">
                <a:latin typeface="Times New Roman" panose="02020603050405020304" pitchFamily="18" charset="0"/>
                <a:cs typeface="Times New Roman" panose="02020603050405020304" pitchFamily="18" charset="0"/>
              </a:rPr>
              <a:t>Trafficking route</a:t>
            </a:r>
          </a:p>
          <a:p>
            <a:pPr lvl="2" eaLnBrk="1" hangingPunct="1"/>
            <a:r>
              <a:rPr lang="en-US" altLang="en-US" sz="2800" dirty="0">
                <a:latin typeface="Times New Roman" panose="02020603050405020304" pitchFamily="18" charset="0"/>
                <a:cs typeface="Times New Roman" panose="02020603050405020304" pitchFamily="18" charset="0"/>
              </a:rPr>
              <a:t>Age</a:t>
            </a:r>
          </a:p>
          <a:p>
            <a:pPr eaLnBrk="1" hangingPunct="1">
              <a:buFont typeface="Wingdings 2" panose="05020102010507070707" pitchFamily="18" charset="2"/>
              <a:buNone/>
            </a:pPr>
            <a:endParaRPr lang="en-US" altLang="en-US" sz="32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1FC25D10-FA26-4805-BB3C-30994F7B0726}" type="slidenum">
              <a:rPr lang="en-US" altLang="en-US" smtClean="0"/>
              <a:pPr>
                <a:defRPr/>
              </a:pPr>
              <a:t>3</a:t>
            </a:fld>
            <a:endParaRPr lang="th-TH" altLang="en-US">
              <a:cs typeface="LilyUPC" panose="020B0604020202020204"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b="1" dirty="0">
                <a:latin typeface="Times New Roman" panose="02020603050405020304" pitchFamily="18" charset="0"/>
                <a:cs typeface="Times New Roman" panose="02020603050405020304" pitchFamily="18" charset="0"/>
              </a:rPr>
              <a:t>Summary</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Po-210 : the perfect poison</a:t>
            </a:r>
          </a:p>
        </p:txBody>
      </p:sp>
      <p:sp>
        <p:nvSpPr>
          <p:cNvPr id="41987" name="Content Placeholder 2"/>
          <p:cNvSpPr>
            <a:spLocks noGrp="1"/>
          </p:cNvSpPr>
          <p:nvPr>
            <p:ph sz="quarter" idx="1"/>
          </p:nvPr>
        </p:nvSpPr>
        <p:spPr>
          <a:xfrm>
            <a:off x="1981200" y="1447800"/>
            <a:ext cx="8229600" cy="4572000"/>
          </a:xfrm>
        </p:spPr>
        <p:txBody>
          <a:bodyPr/>
          <a:lstStyle/>
          <a:p>
            <a:r>
              <a:rPr lang="en-US" altLang="en-US">
                <a:latin typeface="Times New Roman" panose="02020603050405020304" pitchFamily="18" charset="0"/>
                <a:cs typeface="Times New Roman" panose="02020603050405020304" pitchFamily="18" charset="0"/>
              </a:rPr>
              <a:t>Polonium is an immensely powerful poison. Its presence in the body is also very hard for doctors to identify unless they are looking specifically for it.</a:t>
            </a:r>
          </a:p>
          <a:p>
            <a:r>
              <a:rPr lang="en-US" altLang="en-US">
                <a:latin typeface="Times New Roman" panose="02020603050405020304" pitchFamily="18" charset="0"/>
                <a:cs typeface="Times New Roman" panose="02020603050405020304" pitchFamily="18" charset="0"/>
              </a:rPr>
              <a:t>Part of the difficulty in detecting polonium poisoning is that its outward symptoms resemble poisoning with much less powerful substances. </a:t>
            </a:r>
            <a:r>
              <a:rPr lang="en-US" altLang="en-US" b="1">
                <a:solidFill>
                  <a:srgbClr val="FF0000"/>
                </a:solidFill>
                <a:latin typeface="Times New Roman" panose="02020603050405020304" pitchFamily="18" charset="0"/>
                <a:cs typeface="Times New Roman" panose="02020603050405020304" pitchFamily="18" charset="0"/>
              </a:rPr>
              <a:t>Among the earliest symptoms are hair loss, which is also a standard symptom of poisoning by thallium, an element in rat poison.</a:t>
            </a:r>
          </a:p>
          <a:p>
            <a:r>
              <a:rPr lang="en-US" altLang="en-US">
                <a:latin typeface="Times New Roman" panose="02020603050405020304" pitchFamily="18" charset="0"/>
                <a:cs typeface="Times New Roman" panose="02020603050405020304" pitchFamily="18" charset="0"/>
              </a:rPr>
              <a:t>This ability of polonium to conceal its presence by appearing to be another, simpler, poison enables it to fool investigators into looking for other culprits than the real assassin.</a:t>
            </a:r>
            <a:br>
              <a:rPr lang="en-US" altLang="en-US">
                <a:latin typeface="Times New Roman" panose="02020603050405020304" pitchFamily="18" charset="0"/>
                <a:cs typeface="Times New Roman" panose="02020603050405020304" pitchFamily="18" charset="0"/>
              </a:rPr>
            </a:br>
            <a:endParaRPr lang="en-US" altLang="en-US">
              <a:latin typeface="Times New Roman" panose="02020603050405020304" pitchFamily="18" charset="0"/>
              <a:cs typeface="Times New Roman" panose="02020603050405020304" pitchFamily="18" charset="0"/>
            </a:endParaRPr>
          </a:p>
        </p:txBody>
      </p:sp>
      <p:sp>
        <p:nvSpPr>
          <p:cNvPr id="41988"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sz="2800">
                <a:solidFill>
                  <a:schemeClr val="tx1"/>
                </a:solidFill>
                <a:latin typeface="Arial" panose="020B0604020202020204" pitchFamily="34" charset="0"/>
                <a:cs typeface="Angsana New" panose="02020603050405020304" pitchFamily="18" charset="-34"/>
              </a:defRPr>
            </a:lvl1pPr>
            <a:lvl2pPr marL="742950" indent="-285750">
              <a:defRPr sz="2800">
                <a:solidFill>
                  <a:schemeClr val="tx1"/>
                </a:solidFill>
                <a:latin typeface="Arial" panose="020B0604020202020204" pitchFamily="34" charset="0"/>
                <a:cs typeface="Angsana New" panose="02020603050405020304" pitchFamily="18" charset="-34"/>
              </a:defRPr>
            </a:lvl2pPr>
            <a:lvl3pPr marL="1143000" indent="-228600">
              <a:defRPr sz="2800">
                <a:solidFill>
                  <a:schemeClr val="tx1"/>
                </a:solidFill>
                <a:latin typeface="Arial" panose="020B0604020202020204" pitchFamily="34" charset="0"/>
                <a:cs typeface="Angsana New" panose="02020603050405020304" pitchFamily="18" charset="-34"/>
              </a:defRPr>
            </a:lvl3pPr>
            <a:lvl4pPr marL="1600200" indent="-228600">
              <a:defRPr sz="2800">
                <a:solidFill>
                  <a:schemeClr val="tx1"/>
                </a:solidFill>
                <a:latin typeface="Arial" panose="020B0604020202020204" pitchFamily="34" charset="0"/>
                <a:cs typeface="Angsana New" panose="02020603050405020304" pitchFamily="18" charset="-34"/>
              </a:defRPr>
            </a:lvl4pPr>
            <a:lvl5pPr marL="2057400" indent="-22860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fld id="{7E4F91B4-C734-476D-BEE6-FBAAC1CA1D5F}" type="slidenum">
              <a:rPr lang="en-US" altLang="en-US" sz="1400">
                <a:solidFill>
                  <a:srgbClr val="FFFFFF"/>
                </a:solidFill>
                <a:latin typeface="Franklin Gothic Book" panose="020B0503020102020204" pitchFamily="34" charset="0"/>
              </a:rPr>
              <a:pPr/>
              <a:t>30</a:t>
            </a:fld>
            <a:endParaRPr lang="th-TH" altLang="en-US" sz="1400">
              <a:solidFill>
                <a:srgbClr val="FFFFFF"/>
              </a:solidFill>
              <a:latin typeface="Franklin Gothic Book" panose="020B0503020102020204" pitchFamily="34" charset="0"/>
              <a:cs typeface="LilyUPC" panose="020B0604020202020204" pitchFamily="34" charset="-34"/>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FC25D10-FA26-4805-BB3C-30994F7B0726}" type="slidenum">
              <a:rPr lang="en-US" altLang="en-US" smtClean="0"/>
              <a:pPr>
                <a:defRPr/>
              </a:pPr>
              <a:t>31</a:t>
            </a:fld>
            <a:endParaRPr lang="th-TH" altLang="en-US">
              <a:cs typeface="LilyUPC" panose="020B0604020202020204" pitchFamily="34" charset="-34"/>
            </a:endParaRPr>
          </a:p>
        </p:txBody>
      </p:sp>
      <p:pic>
        <p:nvPicPr>
          <p:cNvPr id="3074" name="Picture 2" descr="ผลการค้นหารูปภาพสำหรับ polonium from bombar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288955" y="-858369"/>
            <a:ext cx="5906965" cy="823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32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0245F57E-9983-4073-9113-82E4787D66C9}"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4</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
            <a:ext cx="11125200" cy="66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B67D79-3D41-462C-BAD9-A92C33C8FE26}" type="slidenum">
              <a:rPr lang="en-US" altLang="en-US" smtClean="0"/>
              <a:pPr>
                <a:defRPr/>
              </a:pPr>
              <a:t>5</a:t>
            </a:fld>
            <a:endParaRPr lang="th-TH" altLang="en-US">
              <a:cs typeface="LilyUPC" panose="020B0604020202020204" pitchFamily="34" charset="-34"/>
            </a:endParaRPr>
          </a:p>
        </p:txBody>
      </p:sp>
      <p:pic>
        <p:nvPicPr>
          <p:cNvPr id="6" name="Picture 5"/>
          <p:cNvPicPr>
            <a:picLocks noChangeAspect="1"/>
          </p:cNvPicPr>
          <p:nvPr/>
        </p:nvPicPr>
        <p:blipFill>
          <a:blip r:embed="rId3"/>
          <a:stretch>
            <a:fillRect/>
          </a:stretch>
        </p:blipFill>
        <p:spPr>
          <a:xfrm>
            <a:off x="1752600" y="1227328"/>
            <a:ext cx="8487785" cy="4955094"/>
          </a:xfrm>
          <a:prstGeom prst="rect">
            <a:avLst/>
          </a:prstGeom>
        </p:spPr>
      </p:pic>
      <p:sp>
        <p:nvSpPr>
          <p:cNvPr id="7" name="TextBox 6"/>
          <p:cNvSpPr txBox="1"/>
          <p:nvPr/>
        </p:nvSpPr>
        <p:spPr>
          <a:xfrm>
            <a:off x="2438400" y="40090"/>
            <a:ext cx="7315200" cy="1077218"/>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Dissolution of USSR in 1990’s</a:t>
            </a:r>
          </a:p>
          <a:p>
            <a:pPr algn="ctr"/>
            <a:r>
              <a:rPr lang="en-US" dirty="0">
                <a:solidFill>
                  <a:srgbClr val="FF0000"/>
                </a:solidFill>
                <a:latin typeface="Times New Roman" panose="02020603050405020304" pitchFamily="18" charset="0"/>
                <a:cs typeface="Times New Roman" panose="02020603050405020304" pitchFamily="18" charset="0"/>
              </a:rPr>
              <a:t> ( Union of Soviet Socialist Republics, or USSR)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62200" y="6438900"/>
            <a:ext cx="8991600"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hlinkClick r:id="rId4"/>
              </a:rPr>
              <a:t>https://www.worldatlas.com/articles/what-countries-made-up-the-former-soviet-union-ussr.html</a:t>
            </a: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BC9F7E7-F748-4D32-A635-69BF6073C389}"/>
              </a:ext>
            </a:extLst>
          </p:cNvPr>
          <p:cNvPicPr>
            <a:picLocks noChangeAspect="1"/>
          </p:cNvPicPr>
          <p:nvPr/>
        </p:nvPicPr>
        <p:blipFill>
          <a:blip r:embed="rId5"/>
          <a:stretch>
            <a:fillRect/>
          </a:stretch>
        </p:blipFill>
        <p:spPr>
          <a:xfrm>
            <a:off x="1840991" y="40090"/>
            <a:ext cx="8510017" cy="6858000"/>
          </a:xfrm>
          <a:prstGeom prst="rect">
            <a:avLst/>
          </a:prstGeom>
        </p:spPr>
      </p:pic>
      <p:sp>
        <p:nvSpPr>
          <p:cNvPr id="4" name="Rectangle 3">
            <a:extLst>
              <a:ext uri="{FF2B5EF4-FFF2-40B4-BE49-F238E27FC236}">
                <a16:creationId xmlns:a16="http://schemas.microsoft.com/office/drawing/2014/main" id="{4AFE77BA-EF3A-46B6-BF9D-4FB1B8DDEFEC}"/>
              </a:ext>
            </a:extLst>
          </p:cNvPr>
          <p:cNvSpPr/>
          <p:nvPr/>
        </p:nvSpPr>
        <p:spPr>
          <a:xfrm>
            <a:off x="1815591" y="6292442"/>
            <a:ext cx="8182985" cy="369332"/>
          </a:xfrm>
          <a:prstGeom prst="rect">
            <a:avLst/>
          </a:prstGeom>
        </p:spPr>
        <p:txBody>
          <a:bodyPr wrap="square">
            <a:spAutoFit/>
          </a:bodyPr>
          <a:lstStyle/>
          <a:p>
            <a:r>
              <a:rPr lang="en-US" sz="1800" dirty="0"/>
              <a:t>https://chnm.gmu.edu/1989/items/show/175</a:t>
            </a:r>
          </a:p>
        </p:txBody>
      </p:sp>
    </p:spTree>
    <p:extLst>
      <p:ext uri="{BB962C8B-B14F-4D97-AF65-F5344CB8AC3E}">
        <p14:creationId xmlns:p14="http://schemas.microsoft.com/office/powerpoint/2010/main" val="209135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81088" y="-302418"/>
            <a:ext cx="10363200" cy="1143000"/>
          </a:xfrm>
        </p:spPr>
        <p:txBody>
          <a:bodyPr/>
          <a:lstStyle/>
          <a:p>
            <a:pPr algn="ctr" eaLnBrk="1" hangingPunct="1"/>
            <a:r>
              <a:rPr lang="en-US" altLang="en-US" b="1" dirty="0">
                <a:solidFill>
                  <a:schemeClr val="tx1"/>
                </a:solidFill>
                <a:latin typeface="Times New Roman" panose="02020603050405020304" pitchFamily="18" charset="0"/>
                <a:cs typeface="Times New Roman" panose="02020603050405020304" pitchFamily="18" charset="0"/>
              </a:rPr>
              <a:t>What is this?</a:t>
            </a:r>
            <a:endParaRPr lang="th-TH" altLang="en-US" b="1" dirty="0">
              <a:solidFill>
                <a:schemeClr val="tx1"/>
              </a:solidFill>
              <a:latin typeface="Times New Roman" panose="02020603050405020304" pitchFamily="18" charset="0"/>
            </a:endParaRPr>
          </a:p>
        </p:txBody>
      </p:sp>
      <p:sp>
        <p:nvSpPr>
          <p:cNvPr id="14339"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3B9146E1-57B9-4354-9977-16996C26C7F6}"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6</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65188"/>
            <a:ext cx="636746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5"/>
          <p:cNvSpPr txBox="1">
            <a:spLocks noChangeArrowheads="1"/>
          </p:cNvSpPr>
          <p:nvPr/>
        </p:nvSpPr>
        <p:spPr bwMode="auto">
          <a:xfrm>
            <a:off x="381000" y="3502839"/>
            <a:ext cx="1181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eaLnBrk="1" hangingPunct="1">
              <a:spcBef>
                <a:spcPct val="0"/>
              </a:spcBef>
              <a:buClrTx/>
              <a:buSzTx/>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In March 1992, uranium fuel pellets were seized in Germany.</a:t>
            </a:r>
          </a:p>
          <a:p>
            <a:pPr eaLnBrk="1" hangingPunct="1">
              <a:spcBef>
                <a:spcPct val="0"/>
              </a:spcBef>
              <a:buClrTx/>
              <a:buSzTx/>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a:t>
            </a:r>
            <a:r>
              <a:rPr lang="en-US" altLang="en-US" sz="2800" b="1" dirty="0">
                <a:solidFill>
                  <a:srgbClr val="FF0000"/>
                </a:solidFill>
                <a:latin typeface="Times New Roman" panose="02020603050405020304" pitchFamily="18" charset="0"/>
                <a:cs typeface="Times New Roman" panose="02020603050405020304" pitchFamily="18" charset="0"/>
              </a:rPr>
              <a:t>nuclear materials </a:t>
            </a:r>
            <a:r>
              <a:rPr lang="en-US" altLang="en-US" sz="2800" dirty="0">
                <a:latin typeface="Times New Roman" panose="02020603050405020304" pitchFamily="18" charset="0"/>
                <a:cs typeface="Times New Roman" panose="02020603050405020304" pitchFamily="18" charset="0"/>
              </a:rPr>
              <a:t>were analyzed  and investigated their measurable properties such as isotopic compositions, physical dimensions and chemical impurities. </a:t>
            </a:r>
            <a:r>
              <a:rPr lang="en-US" altLang="en-US" sz="2800" dirty="0">
                <a:solidFill>
                  <a:srgbClr val="FF0000"/>
                </a:solidFill>
                <a:latin typeface="Times New Roman" panose="02020603050405020304" pitchFamily="18" charset="0"/>
                <a:cs typeface="Times New Roman" panose="02020603050405020304" pitchFamily="18" charset="0"/>
              </a:rPr>
              <a:t>The analysis aims to identify the origin and intended use.</a:t>
            </a:r>
          </a:p>
          <a:p>
            <a:pPr eaLnBrk="1" hangingPunct="1">
              <a:spcBef>
                <a:spcPct val="0"/>
              </a:spcBef>
              <a:buClrTx/>
              <a:buSzTx/>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seizure consists of 72 uranium pellets so called “Find 1.”</a:t>
            </a:r>
          </a:p>
        </p:txBody>
      </p:sp>
      <p:sp>
        <p:nvSpPr>
          <p:cNvPr id="2" name="TextBox 1"/>
          <p:cNvSpPr txBox="1"/>
          <p:nvPr/>
        </p:nvSpPr>
        <p:spPr>
          <a:xfrm>
            <a:off x="2466976" y="5764997"/>
            <a:ext cx="7591425" cy="830997"/>
          </a:xfrm>
          <a:prstGeom prst="rect">
            <a:avLst/>
          </a:prstGeom>
          <a:noFill/>
          <a:ln w="28575">
            <a:solidFill>
              <a:srgbClr val="FF0000"/>
            </a:solidFill>
          </a:ln>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Nuclear material</a:t>
            </a:r>
            <a:r>
              <a:rPr lang="en-US" sz="2400" dirty="0">
                <a:solidFill>
                  <a:srgbClr val="FF0000"/>
                </a:solidFill>
                <a:latin typeface="Times New Roman" panose="02020603050405020304" pitchFamily="18" charset="0"/>
                <a:cs typeface="Times New Roman" panose="02020603050405020304" pitchFamily="18" charset="0"/>
              </a:rPr>
              <a:t> refers to the metals uranium, plutonium, and thorium, in any form.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a:cs typeface="LilyUPC" panose="020B0604020202020204" pitchFamily="34" charset="-34"/>
            </a:endParaRPr>
          </a:p>
        </p:txBody>
      </p:sp>
      <p:sp>
        <p:nvSpPr>
          <p:cNvPr id="2048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7D709AC0-D8D7-4E08-B6C1-837037A75C38}"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7</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20484" name="Picture 2" descr="fuel fabr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39100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5943600" y="228600"/>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eaLnBrk="1" hangingPunct="1">
              <a:spcBef>
                <a:spcPct val="0"/>
              </a:spcBef>
              <a:buClrTx/>
              <a:buSzTx/>
              <a:buFontTx/>
              <a:buNone/>
            </a:pPr>
            <a:r>
              <a:rPr lang="en-US" altLang="en-US" sz="2400">
                <a:latin typeface="Times New Roman" panose="02020603050405020304" pitchFamily="18" charset="0"/>
                <a:cs typeface="Times New Roman" panose="02020603050405020304" pitchFamily="18" charset="0"/>
              </a:rPr>
              <a:t>Fuel pellets are inserted into fuel rods, which are grouped together in a fuel assembly. </a:t>
            </a:r>
          </a:p>
        </p:txBody>
      </p:sp>
      <p:pic>
        <p:nvPicPr>
          <p:cNvPr id="20486" name="Picture 4" descr="external image 9-fig%206crop.pn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888" y="2743201"/>
            <a:ext cx="5599112"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p:cNvSpPr/>
          <p:nvPr/>
        </p:nvSpPr>
        <p:spPr>
          <a:xfrm rot="18710241">
            <a:off x="5348288" y="2160588"/>
            <a:ext cx="990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488" name="TextBox 7"/>
          <p:cNvSpPr txBox="1">
            <a:spLocks noChangeArrowheads="1"/>
          </p:cNvSpPr>
          <p:nvPr/>
        </p:nvSpPr>
        <p:spPr bwMode="auto">
          <a:xfrm>
            <a:off x="1981200" y="3581400"/>
            <a:ext cx="304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eaLnBrk="1" hangingPunct="1">
              <a:spcBef>
                <a:spcPct val="0"/>
              </a:spcBef>
              <a:buClrTx/>
              <a:buSzTx/>
              <a:buFontTx/>
              <a:buNone/>
            </a:pPr>
            <a:r>
              <a:rPr lang="en-US" altLang="en-US" sz="2800">
                <a:latin typeface="Times New Roman" panose="02020603050405020304" pitchFamily="18" charset="0"/>
                <a:cs typeface="Times New Roman" panose="02020603050405020304" pitchFamily="18" charset="0"/>
              </a:rPr>
              <a:t>Fuel rods are placed into the reactor to start nuclear reaction.</a:t>
            </a:r>
          </a:p>
        </p:txBody>
      </p:sp>
      <p:sp>
        <p:nvSpPr>
          <p:cNvPr id="20489" name="TextBox 9"/>
          <p:cNvSpPr txBox="1">
            <a:spLocks noChangeArrowheads="1"/>
          </p:cNvSpPr>
          <p:nvPr/>
        </p:nvSpPr>
        <p:spPr bwMode="auto">
          <a:xfrm>
            <a:off x="2286000" y="5562600"/>
            <a:ext cx="2743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eaLnBrk="1" hangingPunct="1">
              <a:spcBef>
                <a:spcPct val="0"/>
              </a:spcBef>
              <a:buClrTx/>
              <a:buSzTx/>
              <a:buFontTx/>
              <a:buNone/>
            </a:pPr>
            <a:r>
              <a:rPr lang="en-US" altLang="en-US" sz="2000">
                <a:latin typeface="Times New Roman" panose="02020603050405020304" pitchFamily="18" charset="0"/>
                <a:cs typeface="Times New Roman" panose="02020603050405020304" pitchFamily="18" charset="0"/>
              </a:rPr>
              <a:t>https://panthersgetnuclear5.wikispaces.com/Types+of+Nuclear+Reactors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Analysis of “Find 1”</a:t>
            </a:r>
            <a:endParaRPr lang="th-TH" altLang="en-US" b="1">
              <a:solidFill>
                <a:schemeClr val="tx1"/>
              </a:solidFill>
              <a:latin typeface="Times New Roman" panose="02020603050405020304" pitchFamily="18" charset="0"/>
            </a:endParaRPr>
          </a:p>
        </p:txBody>
      </p:sp>
      <p:sp>
        <p:nvSpPr>
          <p:cNvPr id="16387" name="Slide Number Placeholder 4"/>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a:spcBef>
                <a:spcPct val="0"/>
              </a:spcBef>
              <a:buClrTx/>
              <a:buSzTx/>
              <a:buFontTx/>
              <a:buNone/>
            </a:pPr>
            <a:fld id="{39A7121F-C467-474F-826E-FA85AFDD40B4}" type="slidenum">
              <a:rPr lang="en-US" altLang="en-US" sz="1400">
                <a:solidFill>
                  <a:srgbClr val="FFFFFF"/>
                </a:solidFill>
                <a:latin typeface="Franklin Gothic Book" panose="020B0503020102020204" pitchFamily="34" charset="0"/>
                <a:cs typeface="Angsana New" panose="02020603050405020304" pitchFamily="18" charset="-34"/>
              </a:rPr>
              <a:pPr>
                <a:spcBef>
                  <a:spcPct val="0"/>
                </a:spcBef>
                <a:buClrTx/>
                <a:buSzTx/>
                <a:buFontTx/>
                <a:buNone/>
              </a:pPr>
              <a:t>8</a:t>
            </a:fld>
            <a:endParaRPr lang="th-TH" altLang="en-US" sz="1400">
              <a:solidFill>
                <a:srgbClr val="FFFFFF"/>
              </a:solidFill>
              <a:latin typeface="Franklin Gothic Book" panose="020B0503020102020204" pitchFamily="34" charset="0"/>
              <a:cs typeface="LilyUPC" panose="020B0604020202020204" pitchFamily="34" charset="-34"/>
            </a:endParaRP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586" y="1547019"/>
            <a:ext cx="10174514"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p:cNvSpPr txBox="1">
            <a:spLocks noChangeArrowheads="1"/>
          </p:cNvSpPr>
          <p:nvPr/>
        </p:nvSpPr>
        <p:spPr bwMode="auto">
          <a:xfrm>
            <a:off x="337456" y="4267200"/>
            <a:ext cx="115170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cs typeface="EucrosiaUPC" panose="02020603050405020304" pitchFamily="18" charset="-34"/>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cs typeface="EucrosiaUPC" panose="02020603050405020304" pitchFamily="18" charset="-34"/>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cs typeface="EucrosiaUPC" panose="02020603050405020304" pitchFamily="18" charset="-34"/>
              </a:defRPr>
            </a:lvl4pPr>
            <a:lvl5pPr marL="2057400" indent="-228600">
              <a:spcBef>
                <a:spcPts val="375"/>
              </a:spcBef>
              <a:buClr>
                <a:srgbClr val="A28E6A"/>
              </a:buClr>
              <a:buChar char="o"/>
              <a:defRPr sz="2000">
                <a:solidFill>
                  <a:schemeClr val="tx1"/>
                </a:solidFill>
                <a:latin typeface="Perpetua" panose="02020502060401020303" pitchFamily="18" charset="0"/>
                <a:cs typeface="EucrosiaUPC" panose="02020603050405020304" pitchFamily="18" charset="-34"/>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cs typeface="EucrosiaUPC" panose="02020603050405020304" pitchFamily="18" charset="-34"/>
              </a:defRPr>
            </a:lvl9pPr>
          </a:lstStyle>
          <a:p>
            <a:pPr marL="457200" indent="-457200" eaLnBrk="1" hangingPunct="1">
              <a:spcBef>
                <a:spcPct val="0"/>
              </a:spcBef>
              <a:buClrTx/>
              <a:buSzTx/>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Preliminary results in terms of the physical dimensions and isotropic composition pointed out that the materials were intended to be used as </a:t>
            </a:r>
            <a:r>
              <a:rPr lang="en-US" altLang="en-US" sz="2400" b="1" dirty="0">
                <a:solidFill>
                  <a:srgbClr val="FF0000"/>
                </a:solidFill>
                <a:latin typeface="Times New Roman" panose="02020603050405020304" pitchFamily="18" charset="0"/>
                <a:cs typeface="Times New Roman" panose="02020603050405020304" pitchFamily="18" charset="0"/>
              </a:rPr>
              <a:t>fuel pellets for a nuclear reactor</a:t>
            </a:r>
            <a:r>
              <a:rPr lang="en-US" altLang="en-US" sz="2400" dirty="0">
                <a:latin typeface="Times New Roman" panose="02020603050405020304" pitchFamily="18" charset="0"/>
                <a:cs typeface="Times New Roman" panose="02020603050405020304" pitchFamily="18" charset="0"/>
              </a:rPr>
              <a:t>. </a:t>
            </a:r>
          </a:p>
          <a:p>
            <a:pPr marL="457200" indent="-457200" eaLnBrk="1" hangingPunct="1">
              <a:spcBef>
                <a:spcPct val="0"/>
              </a:spcBef>
              <a:buClrTx/>
              <a:buSzTx/>
              <a:buFont typeface="Arial" panose="020B0604020202020204" pitchFamily="34" charset="0"/>
              <a:buChar char="•"/>
            </a:pPr>
            <a:r>
              <a:rPr lang="en-US" altLang="en-US" sz="2400" dirty="0">
                <a:latin typeface="Times New Roman" panose="02020603050405020304" pitchFamily="18" charset="0"/>
                <a:cs typeface="Times New Roman" panose="02020603050405020304" pitchFamily="18" charset="0"/>
              </a:rPr>
              <a:t>The materials were low-enriched uranium fuel pellets (</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5% of U-235 concentration</a:t>
            </a:r>
            <a:r>
              <a:rPr lang="en-US" altLang="en-US" sz="24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8B9735D6-A24E-436A-9E16-EB8F669EEA66}"/>
              </a:ext>
            </a:extLst>
          </p:cNvPr>
          <p:cNvSpPr/>
          <p:nvPr/>
        </p:nvSpPr>
        <p:spPr>
          <a:xfrm>
            <a:off x="6553200" y="2971800"/>
            <a:ext cx="1524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367B-7BA3-4952-8A53-E24825905B08}"/>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Isotopes from the nuclear fission</a:t>
            </a:r>
          </a:p>
        </p:txBody>
      </p:sp>
      <p:sp>
        <p:nvSpPr>
          <p:cNvPr id="3" name="Slide Number Placeholder 2">
            <a:extLst>
              <a:ext uri="{FF2B5EF4-FFF2-40B4-BE49-F238E27FC236}">
                <a16:creationId xmlns:a16="http://schemas.microsoft.com/office/drawing/2014/main" id="{4E44D1F1-9ADE-403B-90BA-ED9C5F274337}"/>
              </a:ext>
            </a:extLst>
          </p:cNvPr>
          <p:cNvSpPr>
            <a:spLocks noGrp="1"/>
          </p:cNvSpPr>
          <p:nvPr>
            <p:ph type="sldNum" sz="quarter" idx="12"/>
          </p:nvPr>
        </p:nvSpPr>
        <p:spPr/>
        <p:txBody>
          <a:bodyPr/>
          <a:lstStyle/>
          <a:p>
            <a:pPr>
              <a:defRPr/>
            </a:pPr>
            <a:fld id="{D021180D-1EE6-434C-A0FC-137CCB4BF4ED}" type="slidenum">
              <a:rPr lang="en-US" altLang="en-US" smtClean="0"/>
              <a:pPr>
                <a:defRPr/>
              </a:pPr>
              <a:t>9</a:t>
            </a:fld>
            <a:endParaRPr lang="th-TH" altLang="en-US">
              <a:cs typeface="LilyUPC" panose="020B0604020202020204" pitchFamily="34" charset="-34"/>
            </a:endParaRPr>
          </a:p>
        </p:txBody>
      </p:sp>
      <p:pic>
        <p:nvPicPr>
          <p:cNvPr id="4" name="Picture 3">
            <a:extLst>
              <a:ext uri="{FF2B5EF4-FFF2-40B4-BE49-F238E27FC236}">
                <a16:creationId xmlns:a16="http://schemas.microsoft.com/office/drawing/2014/main" id="{548BF384-D76F-41C6-8649-D6BACE72C022}"/>
              </a:ext>
            </a:extLst>
          </p:cNvPr>
          <p:cNvPicPr>
            <a:picLocks noChangeAspect="1"/>
          </p:cNvPicPr>
          <p:nvPr/>
        </p:nvPicPr>
        <p:blipFill>
          <a:blip r:embed="rId2"/>
          <a:stretch>
            <a:fillRect/>
          </a:stretch>
        </p:blipFill>
        <p:spPr>
          <a:xfrm>
            <a:off x="804333" y="1752600"/>
            <a:ext cx="7257222" cy="3209925"/>
          </a:xfrm>
          <a:prstGeom prst="rect">
            <a:avLst/>
          </a:prstGeom>
        </p:spPr>
      </p:pic>
      <p:sp>
        <p:nvSpPr>
          <p:cNvPr id="5" name="TextBox 4">
            <a:extLst>
              <a:ext uri="{FF2B5EF4-FFF2-40B4-BE49-F238E27FC236}">
                <a16:creationId xmlns:a16="http://schemas.microsoft.com/office/drawing/2014/main" id="{C3FC8BFD-7D06-4A5C-9EDF-BD34B4C3C150}"/>
              </a:ext>
            </a:extLst>
          </p:cNvPr>
          <p:cNvSpPr txBox="1"/>
          <p:nvPr/>
        </p:nvSpPr>
        <p:spPr>
          <a:xfrm>
            <a:off x="859366" y="5508902"/>
            <a:ext cx="11082867" cy="1015663"/>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presence of U-236 in the fuel shows that the uranium has been exposed to neutrons, thus having been previously in a reactor. </a:t>
            </a:r>
            <a:endParaRPr lang="th-TH"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information can be used to confirmed its intended use.</a:t>
            </a:r>
          </a:p>
        </p:txBody>
      </p:sp>
      <p:sp>
        <p:nvSpPr>
          <p:cNvPr id="6" name="TextBox 5">
            <a:extLst>
              <a:ext uri="{FF2B5EF4-FFF2-40B4-BE49-F238E27FC236}">
                <a16:creationId xmlns:a16="http://schemas.microsoft.com/office/drawing/2014/main" id="{475F5D8B-9D51-4CFD-B84B-56BE250D03BC}"/>
              </a:ext>
            </a:extLst>
          </p:cNvPr>
          <p:cNvSpPr txBox="1"/>
          <p:nvPr/>
        </p:nvSpPr>
        <p:spPr>
          <a:xfrm>
            <a:off x="8305800" y="1618624"/>
            <a:ext cx="3691467"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nuclear reactor, when a slow neutron hits a fissionable U-235 nucleus, it is absorbed and forms an unstable U-236 nucleus.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U-236 nucleus then rapidly breaks apart into two smaller nuclei (in this case, Ba-141 and Kr-92) along with several neutrons (usually two or three), and releases a very large amount of energy.</a:t>
            </a:r>
          </a:p>
        </p:txBody>
      </p:sp>
    </p:spTree>
    <p:extLst>
      <p:ext uri="{BB962C8B-B14F-4D97-AF65-F5344CB8AC3E}">
        <p14:creationId xmlns:p14="http://schemas.microsoft.com/office/powerpoint/2010/main" val="1820368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1163</TotalTime>
  <Words>2305</Words>
  <Application>Microsoft Office PowerPoint</Application>
  <PresentationFormat>Widescreen</PresentationFormat>
  <Paragraphs>204</Paragraphs>
  <Slides>31</Slides>
  <Notes>17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5" baseType="lpstr">
      <vt:lpstr>Angsana New</vt:lpstr>
      <vt:lpstr>Arial</vt:lpstr>
      <vt:lpstr>Arial</vt:lpstr>
      <vt:lpstr>EucrosiaUPC</vt:lpstr>
      <vt:lpstr>Franklin Gothic Book</vt:lpstr>
      <vt:lpstr>LilyUPC</vt:lpstr>
      <vt:lpstr>Perpetua</vt:lpstr>
      <vt:lpstr>Symbol</vt:lpstr>
      <vt:lpstr>Tahoma</vt:lpstr>
      <vt:lpstr>Times New Roman</vt:lpstr>
      <vt:lpstr>Wingdings</vt:lpstr>
      <vt:lpstr>Wingdings 2</vt:lpstr>
      <vt:lpstr>Equity</vt:lpstr>
      <vt:lpstr>Equation</vt:lpstr>
      <vt:lpstr>Introduction to  Nuclear forensics</vt:lpstr>
      <vt:lpstr> Nuclear forensics</vt:lpstr>
      <vt:lpstr>What is Nuclear Forensics?</vt:lpstr>
      <vt:lpstr>PowerPoint Presentation</vt:lpstr>
      <vt:lpstr>PowerPoint Presentation</vt:lpstr>
      <vt:lpstr>What is this?</vt:lpstr>
      <vt:lpstr>PowerPoint Presentation</vt:lpstr>
      <vt:lpstr>Analysis of “Find 1”</vt:lpstr>
      <vt:lpstr>Isotopes from the nuclear fission</vt:lpstr>
      <vt:lpstr>Dimensions</vt:lpstr>
      <vt:lpstr>Dimensions of the pellet</vt:lpstr>
      <vt:lpstr>Nuclear power plant RBMK type in Russia</vt:lpstr>
      <vt:lpstr>Techniques used for analyzing seized nuclear material</vt:lpstr>
      <vt:lpstr>Enriched Uranium Classes</vt:lpstr>
      <vt:lpstr>PowerPoint Presentation</vt:lpstr>
      <vt:lpstr>PowerPoint Presentation</vt:lpstr>
      <vt:lpstr>Case report</vt:lpstr>
      <vt:lpstr>PowerPoint Presentation</vt:lpstr>
      <vt:lpstr>Positive test for Po-210</vt:lpstr>
      <vt:lpstr>PowerPoint Presentation</vt:lpstr>
      <vt:lpstr>Understanding Polonium-210</vt:lpstr>
      <vt:lpstr>Polonium 210 on sale from internet</vt:lpstr>
      <vt:lpstr> Quantifying Radioactive Decay</vt:lpstr>
      <vt:lpstr>Radioactivity</vt:lpstr>
      <vt:lpstr>Calculation</vt:lpstr>
      <vt:lpstr>Alpha emitter</vt:lpstr>
      <vt:lpstr>210Po used as a poison</vt:lpstr>
      <vt:lpstr>The effect of Polonium poisoning</vt:lpstr>
      <vt:lpstr>Detection of Po-210</vt:lpstr>
      <vt:lpstr>Summary Po-210 : the perfect poison</vt:lpstr>
      <vt:lpstr>PowerPoint Presentation</vt:lpstr>
    </vt:vector>
  </TitlesOfParts>
  <Company>mirl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newton</dc:creator>
  <cp:lastModifiedBy>Rachpak Chitaree</cp:lastModifiedBy>
  <cp:revision>129</cp:revision>
  <dcterms:created xsi:type="dcterms:W3CDTF">2009-01-22T16:07:32Z</dcterms:created>
  <dcterms:modified xsi:type="dcterms:W3CDTF">2020-10-28T01:35:24Z</dcterms:modified>
</cp:coreProperties>
</file>